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7"/>
  </p:notesMasterIdLst>
  <p:handoutMasterIdLst>
    <p:handoutMasterId r:id="rId18"/>
  </p:handoutMasterIdLst>
  <p:sldIdLst>
    <p:sldId id="301" r:id="rId3"/>
    <p:sldId id="307" r:id="rId4"/>
    <p:sldId id="289" r:id="rId5"/>
    <p:sldId id="290" r:id="rId6"/>
    <p:sldId id="303" r:id="rId7"/>
    <p:sldId id="304" r:id="rId8"/>
    <p:sldId id="305" r:id="rId9"/>
    <p:sldId id="306" r:id="rId10"/>
    <p:sldId id="293" r:id="rId11"/>
    <p:sldId id="294" r:id="rId12"/>
    <p:sldId id="308" r:id="rId13"/>
    <p:sldId id="309" r:id="rId14"/>
    <p:sldId id="299" r:id="rId15"/>
    <p:sldId id="300" r:id="rId16"/>
  </p:sldIdLst>
  <p:sldSz cx="9144000" cy="6858000" type="screen4x3"/>
  <p:notesSz cx="6807200" cy="9939338"/>
  <p:defaultTextStyle>
    <a:defPPr>
      <a:defRPr lang="ja-JP"/>
    </a:defPPr>
    <a:lvl1pPr algn="l" defTabSz="457200"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defTabSz="457200"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defTabSz="457200"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defTabSz="457200"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defTabSz="457200"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D8A"/>
    <a:srgbClr val="B9BBD9"/>
    <a:srgbClr val="D5D6E7"/>
    <a:srgbClr val="E4E5F0"/>
    <a:srgbClr val="CECFE4"/>
    <a:srgbClr val="7576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37"/>
    <p:restoredTop sz="96291" autoAdjust="0"/>
  </p:normalViewPr>
  <p:slideViewPr>
    <p:cSldViewPr snapToGrid="0">
      <p:cViewPr varScale="1">
        <p:scale>
          <a:sx n="72" d="100"/>
          <a:sy n="72" d="100"/>
        </p:scale>
        <p:origin x="2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8E3494FB-1FAB-F34D-BBAC-C2BE55585A7E}"/>
              </a:ext>
            </a:extLst>
          </p:cNvPr>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5690" tIns="47845" rIns="95690" bIns="47845" numCol="1" anchor="t" anchorCtr="0" compatLnSpc="1">
            <a:prstTxWarp prst="textNoShape">
              <a:avLst/>
            </a:prstTxWarp>
          </a:bodyPr>
          <a:lstStyle>
            <a:lvl1pPr eaLnBrk="1" hangingPunct="1">
              <a:defRPr sz="1300">
                <a:latin typeface="Calibri" charset="0"/>
                <a:ea typeface="ＭＳ Ｐゴシック" charset="-128"/>
              </a:defRPr>
            </a:lvl1pPr>
          </a:lstStyle>
          <a:p>
            <a:pPr>
              <a:defRPr/>
            </a:pPr>
            <a:endParaRPr lang="en-US" altLang="ja-JP"/>
          </a:p>
        </p:txBody>
      </p:sp>
      <p:sp>
        <p:nvSpPr>
          <p:cNvPr id="27651" name="Rectangle 3">
            <a:extLst>
              <a:ext uri="{FF2B5EF4-FFF2-40B4-BE49-F238E27FC236}">
                <a16:creationId xmlns:a16="http://schemas.microsoft.com/office/drawing/2014/main" xmlns="" id="{74195334-26E3-D94C-8283-C5E030B29F9F}"/>
              </a:ext>
            </a:extLst>
          </p:cNvPr>
          <p:cNvSpPr>
            <a:spLocks noGrp="1" noChangeArrowheads="1"/>
          </p:cNvSpPr>
          <p:nvPr>
            <p:ph type="dt" sz="quarter" idx="1"/>
          </p:nvPr>
        </p:nvSpPr>
        <p:spPr bwMode="auto">
          <a:xfrm>
            <a:off x="3856038" y="0"/>
            <a:ext cx="2949575" cy="496888"/>
          </a:xfrm>
          <a:prstGeom prst="rect">
            <a:avLst/>
          </a:prstGeom>
          <a:noFill/>
          <a:ln w="9525">
            <a:noFill/>
            <a:miter lim="800000"/>
            <a:headEnd/>
            <a:tailEnd/>
          </a:ln>
          <a:effectLst/>
        </p:spPr>
        <p:txBody>
          <a:bodyPr vert="horz" wrap="square" lIns="95690" tIns="47845" rIns="95690" bIns="47845" numCol="1" anchor="t" anchorCtr="0" compatLnSpc="1">
            <a:prstTxWarp prst="textNoShape">
              <a:avLst/>
            </a:prstTxWarp>
          </a:bodyPr>
          <a:lstStyle>
            <a:lvl1pPr algn="r" eaLnBrk="1" hangingPunct="1">
              <a:defRPr sz="1300">
                <a:latin typeface="Calibri" charset="0"/>
                <a:ea typeface="ＭＳ Ｐゴシック" charset="-128"/>
              </a:defRPr>
            </a:lvl1pPr>
          </a:lstStyle>
          <a:p>
            <a:pPr>
              <a:defRPr/>
            </a:pPr>
            <a:fld id="{E2F70725-A790-4424-BBA5-4BC9E6282CEA}" type="datetime1">
              <a:rPr lang="ja-JP" altLang="en-US"/>
              <a:pPr>
                <a:defRPr/>
              </a:pPr>
              <a:t>2020/6/12</a:t>
            </a:fld>
            <a:endParaRPr lang="en-US" altLang="ja-JP"/>
          </a:p>
        </p:txBody>
      </p:sp>
      <p:sp>
        <p:nvSpPr>
          <p:cNvPr id="27652" name="Rectangle 4">
            <a:extLst>
              <a:ext uri="{FF2B5EF4-FFF2-40B4-BE49-F238E27FC236}">
                <a16:creationId xmlns:a16="http://schemas.microsoft.com/office/drawing/2014/main" xmlns="" id="{58C2EEFE-7B6E-E846-B377-8BF678EEFBA7}"/>
              </a:ext>
            </a:extLst>
          </p:cNvPr>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5690" tIns="47845" rIns="95690" bIns="47845" numCol="1" anchor="b" anchorCtr="0" compatLnSpc="1">
            <a:prstTxWarp prst="textNoShape">
              <a:avLst/>
            </a:prstTxWarp>
          </a:bodyPr>
          <a:lstStyle>
            <a:lvl1pPr eaLnBrk="1" hangingPunct="1">
              <a:defRPr sz="1300">
                <a:latin typeface="Calibri" charset="0"/>
                <a:ea typeface="ＭＳ Ｐゴシック" charset="-128"/>
              </a:defRPr>
            </a:lvl1pPr>
          </a:lstStyle>
          <a:p>
            <a:pPr>
              <a:defRPr/>
            </a:pPr>
            <a:endParaRPr lang="en-US" altLang="ja-JP"/>
          </a:p>
        </p:txBody>
      </p:sp>
      <p:sp>
        <p:nvSpPr>
          <p:cNvPr id="27653" name="Rectangle 5">
            <a:extLst>
              <a:ext uri="{FF2B5EF4-FFF2-40B4-BE49-F238E27FC236}">
                <a16:creationId xmlns:a16="http://schemas.microsoft.com/office/drawing/2014/main" xmlns="" id="{257920CD-EA8F-4640-9292-C559A568AEDA}"/>
              </a:ext>
            </a:extLst>
          </p:cNvPr>
          <p:cNvSpPr>
            <a:spLocks noGrp="1" noChangeArrowheads="1"/>
          </p:cNvSpPr>
          <p:nvPr>
            <p:ph type="sldNum" sz="quarter" idx="3"/>
          </p:nvPr>
        </p:nvSpPr>
        <p:spPr bwMode="auto">
          <a:xfrm>
            <a:off x="3856038" y="9440863"/>
            <a:ext cx="2949575" cy="496887"/>
          </a:xfrm>
          <a:prstGeom prst="rect">
            <a:avLst/>
          </a:prstGeom>
          <a:noFill/>
          <a:ln w="9525">
            <a:noFill/>
            <a:miter lim="800000"/>
            <a:headEnd/>
            <a:tailEnd/>
          </a:ln>
          <a:effectLst/>
        </p:spPr>
        <p:txBody>
          <a:bodyPr vert="horz" wrap="square" lIns="95690" tIns="47845" rIns="95690" bIns="47845" numCol="1" anchor="b" anchorCtr="0" compatLnSpc="1">
            <a:prstTxWarp prst="textNoShape">
              <a:avLst/>
            </a:prstTxWarp>
          </a:bodyPr>
          <a:lstStyle>
            <a:lvl1pPr algn="r" eaLnBrk="1" hangingPunct="1">
              <a:defRPr sz="1300">
                <a:latin typeface="Calibri" panose="020F0502020204030204" pitchFamily="34" charset="0"/>
                <a:ea typeface="ＭＳ Ｐゴシック" panose="020B0600070205080204" pitchFamily="50" charset="-128"/>
              </a:defRPr>
            </a:lvl1pPr>
          </a:lstStyle>
          <a:p>
            <a:pPr>
              <a:defRPr/>
            </a:pPr>
            <a:fld id="{5296ABE1-FFE0-47DE-90B5-1FCD283C61F6}" type="slidenum">
              <a:rPr lang="ja-JP" altLang="en-US"/>
              <a:pPr>
                <a:defRPr/>
              </a:pPr>
              <a:t>‹#›</a:t>
            </a:fld>
            <a:endParaRPr lang="en-US" altLang="ja-JP"/>
          </a:p>
        </p:txBody>
      </p:sp>
    </p:spTree>
    <p:extLst>
      <p:ext uri="{BB962C8B-B14F-4D97-AF65-F5344CB8AC3E}">
        <p14:creationId xmlns:p14="http://schemas.microsoft.com/office/powerpoint/2010/main" val="542353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xmlns="" id="{F8E98D13-C57F-B44A-BBFC-A08443C811CB}"/>
              </a:ext>
            </a:extLst>
          </p:cNvPr>
          <p:cNvSpPr>
            <a:spLocks noGrp="1"/>
          </p:cNvSpPr>
          <p:nvPr>
            <p:ph type="hdr" sz="quarter"/>
          </p:nvPr>
        </p:nvSpPr>
        <p:spPr>
          <a:xfrm>
            <a:off x="0" y="0"/>
            <a:ext cx="2949575" cy="496888"/>
          </a:xfrm>
          <a:prstGeom prst="rect">
            <a:avLst/>
          </a:prstGeom>
        </p:spPr>
        <p:txBody>
          <a:bodyPr vert="horz" wrap="square" lIns="95690" tIns="47845" rIns="95690" bIns="47845" numCol="1" anchor="t" anchorCtr="0" compatLnSpc="1">
            <a:prstTxWarp prst="textNoShape">
              <a:avLst/>
            </a:prstTxWarp>
          </a:bodyPr>
          <a:lstStyle>
            <a:lvl1pPr eaLnBrk="1" hangingPunct="1">
              <a:defRPr sz="1300">
                <a:latin typeface="Calibri" charset="0"/>
                <a:ea typeface="ＭＳ Ｐゴシック" charset="-128"/>
              </a:defRPr>
            </a:lvl1pPr>
          </a:lstStyle>
          <a:p>
            <a:pPr>
              <a:defRPr/>
            </a:pPr>
            <a:endParaRPr lang="ja-JP" altLang="en-US"/>
          </a:p>
        </p:txBody>
      </p:sp>
      <p:sp>
        <p:nvSpPr>
          <p:cNvPr id="3" name="日付プレースホルダ 2">
            <a:extLst>
              <a:ext uri="{FF2B5EF4-FFF2-40B4-BE49-F238E27FC236}">
                <a16:creationId xmlns:a16="http://schemas.microsoft.com/office/drawing/2014/main" xmlns="" id="{E9B95DA6-6B55-DE4C-913F-B22C4D51AA6D}"/>
              </a:ext>
            </a:extLst>
          </p:cNvPr>
          <p:cNvSpPr>
            <a:spLocks noGrp="1"/>
          </p:cNvSpPr>
          <p:nvPr>
            <p:ph type="dt" idx="1"/>
          </p:nvPr>
        </p:nvSpPr>
        <p:spPr>
          <a:xfrm>
            <a:off x="3856038" y="0"/>
            <a:ext cx="2949575" cy="496888"/>
          </a:xfrm>
          <a:prstGeom prst="rect">
            <a:avLst/>
          </a:prstGeom>
        </p:spPr>
        <p:txBody>
          <a:bodyPr vert="horz" wrap="square" lIns="95690" tIns="47845" rIns="95690" bIns="47845" numCol="1" anchor="t" anchorCtr="0" compatLnSpc="1">
            <a:prstTxWarp prst="textNoShape">
              <a:avLst/>
            </a:prstTxWarp>
          </a:bodyPr>
          <a:lstStyle>
            <a:lvl1pPr algn="r" eaLnBrk="1" hangingPunct="1">
              <a:defRPr sz="1300">
                <a:latin typeface="Calibri" charset="0"/>
                <a:ea typeface="ＭＳ Ｐゴシック" charset="-128"/>
              </a:defRPr>
            </a:lvl1pPr>
          </a:lstStyle>
          <a:p>
            <a:pPr>
              <a:defRPr/>
            </a:pPr>
            <a:fld id="{DBEB6218-4C26-4417-9F88-704C7983A59D}" type="datetime1">
              <a:rPr lang="ja-JP" altLang="en-US"/>
              <a:pPr>
                <a:defRPr/>
              </a:pPr>
              <a:t>2020/6/12</a:t>
            </a:fld>
            <a:endParaRPr lang="ja-JP" altLang="en-US"/>
          </a:p>
        </p:txBody>
      </p:sp>
      <p:sp>
        <p:nvSpPr>
          <p:cNvPr id="4" name="スライド イメージ プレースホルダ 3">
            <a:extLst>
              <a:ext uri="{FF2B5EF4-FFF2-40B4-BE49-F238E27FC236}">
                <a16:creationId xmlns:a16="http://schemas.microsoft.com/office/drawing/2014/main" xmlns="" id="{F178EACE-17BE-B54E-8F16-617A0F13035C}"/>
              </a:ext>
            </a:extLst>
          </p:cNvPr>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wrap="square" lIns="95690" tIns="47845" rIns="95690" bIns="47845" numCol="1" anchor="ctr" anchorCtr="0" compatLnSpc="1">
            <a:prstTxWarp prst="textNoShape">
              <a:avLst/>
            </a:prstTxWarp>
          </a:bodyPr>
          <a:lstStyle/>
          <a:p>
            <a:pPr lvl="0"/>
            <a:endParaRPr lang="ja-JP" altLang="en-US" noProof="0"/>
          </a:p>
        </p:txBody>
      </p:sp>
      <p:sp>
        <p:nvSpPr>
          <p:cNvPr id="5" name="ノート プレースホルダ 4">
            <a:extLst>
              <a:ext uri="{FF2B5EF4-FFF2-40B4-BE49-F238E27FC236}">
                <a16:creationId xmlns:a16="http://schemas.microsoft.com/office/drawing/2014/main" xmlns="" id="{E2FBB860-671E-BA46-8726-B47F2D45F141}"/>
              </a:ext>
            </a:extLst>
          </p:cNvPr>
          <p:cNvSpPr>
            <a:spLocks noGrp="1"/>
          </p:cNvSpPr>
          <p:nvPr>
            <p:ph type="body" sz="quarter" idx="3"/>
          </p:nvPr>
        </p:nvSpPr>
        <p:spPr>
          <a:xfrm>
            <a:off x="681038" y="4721225"/>
            <a:ext cx="5445125" cy="4471988"/>
          </a:xfrm>
          <a:prstGeom prst="rect">
            <a:avLst/>
          </a:prstGeom>
        </p:spPr>
        <p:txBody>
          <a:bodyPr vert="horz" wrap="square" lIns="95690" tIns="47845" rIns="95690" bIns="47845" numCol="1" anchor="t" anchorCtr="0" compatLnSpc="1">
            <a:prstTxWarp prst="textNoShape">
              <a:avLst/>
            </a:prstTxWarp>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a:extLst>
              <a:ext uri="{FF2B5EF4-FFF2-40B4-BE49-F238E27FC236}">
                <a16:creationId xmlns:a16="http://schemas.microsoft.com/office/drawing/2014/main" xmlns="" id="{D72DA15C-AF8B-BE46-908A-1813C5A9AD6E}"/>
              </a:ext>
            </a:extLst>
          </p:cNvPr>
          <p:cNvSpPr>
            <a:spLocks noGrp="1"/>
          </p:cNvSpPr>
          <p:nvPr>
            <p:ph type="ftr" sz="quarter" idx="4"/>
          </p:nvPr>
        </p:nvSpPr>
        <p:spPr>
          <a:xfrm>
            <a:off x="0" y="9440863"/>
            <a:ext cx="2949575" cy="496887"/>
          </a:xfrm>
          <a:prstGeom prst="rect">
            <a:avLst/>
          </a:prstGeom>
        </p:spPr>
        <p:txBody>
          <a:bodyPr vert="horz" wrap="square" lIns="95690" tIns="47845" rIns="95690" bIns="47845" numCol="1" anchor="b" anchorCtr="0" compatLnSpc="1">
            <a:prstTxWarp prst="textNoShape">
              <a:avLst/>
            </a:prstTxWarp>
          </a:bodyPr>
          <a:lstStyle>
            <a:lvl1pPr eaLnBrk="1" hangingPunct="1">
              <a:defRPr sz="1300">
                <a:latin typeface="Calibri" charset="0"/>
                <a:ea typeface="ＭＳ Ｐゴシック" charset="-128"/>
              </a:defRPr>
            </a:lvl1pPr>
          </a:lstStyle>
          <a:p>
            <a:pPr>
              <a:defRPr/>
            </a:pPr>
            <a:endParaRPr lang="ja-JP" altLang="en-US"/>
          </a:p>
        </p:txBody>
      </p:sp>
      <p:sp>
        <p:nvSpPr>
          <p:cNvPr id="7" name="スライド番号プレースホルダ 6">
            <a:extLst>
              <a:ext uri="{FF2B5EF4-FFF2-40B4-BE49-F238E27FC236}">
                <a16:creationId xmlns:a16="http://schemas.microsoft.com/office/drawing/2014/main" xmlns="" id="{7C96E69B-59F8-5542-A7E9-33562B1DDC41}"/>
              </a:ext>
            </a:extLst>
          </p:cNvPr>
          <p:cNvSpPr>
            <a:spLocks noGrp="1"/>
          </p:cNvSpPr>
          <p:nvPr>
            <p:ph type="sldNum" sz="quarter" idx="5"/>
          </p:nvPr>
        </p:nvSpPr>
        <p:spPr>
          <a:xfrm>
            <a:off x="3856038" y="9440863"/>
            <a:ext cx="2949575" cy="496887"/>
          </a:xfrm>
          <a:prstGeom prst="rect">
            <a:avLst/>
          </a:prstGeom>
        </p:spPr>
        <p:txBody>
          <a:bodyPr vert="horz" wrap="square" lIns="95690" tIns="47845" rIns="95690" bIns="47845" numCol="1" anchor="b" anchorCtr="0" compatLnSpc="1">
            <a:prstTxWarp prst="textNoShape">
              <a:avLst/>
            </a:prstTxWarp>
          </a:bodyPr>
          <a:lstStyle>
            <a:lvl1pPr algn="r" eaLnBrk="1" hangingPunct="1">
              <a:defRPr sz="1300">
                <a:latin typeface="Calibri" panose="020F0502020204030204" pitchFamily="34" charset="0"/>
                <a:ea typeface="ＭＳ Ｐゴシック" panose="020B0600070205080204" pitchFamily="50" charset="-128"/>
              </a:defRPr>
            </a:lvl1pPr>
          </a:lstStyle>
          <a:p>
            <a:pPr>
              <a:defRPr/>
            </a:pPr>
            <a:fld id="{C8EE23A4-283D-406D-863E-12E5A698273E}" type="slidenum">
              <a:rPr lang="ja-JP" altLang="en-US"/>
              <a:pPr>
                <a:defRPr/>
              </a:pPr>
              <a:t>‹#›</a:t>
            </a:fld>
            <a:endParaRPr lang="ja-JP" altLang="en-US"/>
          </a:p>
        </p:txBody>
      </p:sp>
    </p:spTree>
    <p:extLst>
      <p:ext uri="{BB962C8B-B14F-4D97-AF65-F5344CB8AC3E}">
        <p14:creationId xmlns:p14="http://schemas.microsoft.com/office/powerpoint/2010/main" val="339113868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kumimoji="1" sz="1200" kern="1200">
        <a:solidFill>
          <a:schemeClr val="tx1"/>
        </a:solidFill>
        <a:latin typeface="+mn-lt"/>
        <a:ea typeface="+mn-ea"/>
        <a:cs typeface="ＭＳ Ｐゴシック" charset="0"/>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1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36644263" indent="-36202938">
              <a:defRPr kumimoji="1">
                <a:solidFill>
                  <a:schemeClr val="tx1"/>
                </a:solidFill>
                <a:latin typeface="Arial" panose="020B0604020202020204" pitchFamily="34" charset="0"/>
                <a:ea typeface="ＭＳ Ｐゴシック" panose="020B0600070205080204" pitchFamily="50" charset="-128"/>
              </a:defRPr>
            </a:lvl2pPr>
            <a:lvl3pPr marL="1103313" indent="-220663">
              <a:defRPr kumimoji="1">
                <a:solidFill>
                  <a:schemeClr val="tx1"/>
                </a:solidFill>
                <a:latin typeface="Arial" panose="020B0604020202020204" pitchFamily="34" charset="0"/>
                <a:ea typeface="ＭＳ Ｐゴシック" panose="020B0600070205080204" pitchFamily="50" charset="-128"/>
              </a:defRPr>
            </a:lvl3pPr>
            <a:lvl4pPr marL="1544638" indent="-220663">
              <a:defRPr kumimoji="1">
                <a:solidFill>
                  <a:schemeClr val="tx1"/>
                </a:solidFill>
                <a:latin typeface="Arial" panose="020B0604020202020204" pitchFamily="34" charset="0"/>
                <a:ea typeface="ＭＳ Ｐゴシック" panose="020B0600070205080204" pitchFamily="50" charset="-128"/>
              </a:defRPr>
            </a:lvl4pPr>
            <a:lvl5pPr marL="1987550" indent="-220663">
              <a:defRPr kumimoji="1">
                <a:solidFill>
                  <a:schemeClr val="tx1"/>
                </a:solidFill>
                <a:latin typeface="Arial" panose="020B0604020202020204" pitchFamily="34" charset="0"/>
                <a:ea typeface="ＭＳ Ｐゴシック" panose="020B0600070205080204" pitchFamily="50" charset="-128"/>
              </a:defRPr>
            </a:lvl5pPr>
            <a:lvl6pPr marL="2444750" indent="-220663"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1950" indent="-220663"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59150" indent="-220663"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6350" indent="-220663"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CD619EF2-4DB5-418A-AFE4-DB26DCC85E29}" type="slidenum">
              <a:rPr lang="ja-JP" altLang="en-US" smtClean="0">
                <a:latin typeface="Calibri" panose="020F0502020204030204" pitchFamily="34" charset="0"/>
              </a:rPr>
              <a:pPr/>
              <a:t>1</a:t>
            </a:fld>
            <a:endParaRPr lang="ja-JP" altLang="en-US">
              <a:latin typeface="Calibri" panose="020F0502020204030204" pitchFamily="34" charset="0"/>
            </a:endParaRPr>
          </a:p>
        </p:txBody>
      </p:sp>
    </p:spTree>
    <p:extLst>
      <p:ext uri="{BB962C8B-B14F-4D97-AF65-F5344CB8AC3E}">
        <p14:creationId xmlns:p14="http://schemas.microsoft.com/office/powerpoint/2010/main" val="2620129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charset="-128"/>
            </a:endParaRPr>
          </a:p>
        </p:txBody>
      </p:sp>
    </p:spTree>
    <p:extLst>
      <p:ext uri="{BB962C8B-B14F-4D97-AF65-F5344CB8AC3E}">
        <p14:creationId xmlns:p14="http://schemas.microsoft.com/office/powerpoint/2010/main" val="937680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922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36644263" indent="-36202938">
              <a:defRPr kumimoji="1">
                <a:solidFill>
                  <a:schemeClr val="tx1"/>
                </a:solidFill>
                <a:latin typeface="Arial" panose="020B0604020202020204" pitchFamily="34" charset="0"/>
                <a:ea typeface="ＭＳ Ｐゴシック" panose="020B0600070205080204" pitchFamily="50" charset="-128"/>
              </a:defRPr>
            </a:lvl2pPr>
            <a:lvl3pPr marL="1103313" indent="-220663">
              <a:defRPr kumimoji="1">
                <a:solidFill>
                  <a:schemeClr val="tx1"/>
                </a:solidFill>
                <a:latin typeface="Arial" panose="020B0604020202020204" pitchFamily="34" charset="0"/>
                <a:ea typeface="ＭＳ Ｐゴシック" panose="020B0600070205080204" pitchFamily="50" charset="-128"/>
              </a:defRPr>
            </a:lvl3pPr>
            <a:lvl4pPr marL="1544638" indent="-220663">
              <a:defRPr kumimoji="1">
                <a:solidFill>
                  <a:schemeClr val="tx1"/>
                </a:solidFill>
                <a:latin typeface="Arial" panose="020B0604020202020204" pitchFamily="34" charset="0"/>
                <a:ea typeface="ＭＳ Ｐゴシック" panose="020B0600070205080204" pitchFamily="50" charset="-128"/>
              </a:defRPr>
            </a:lvl4pPr>
            <a:lvl5pPr marL="1987550" indent="-220663">
              <a:defRPr kumimoji="1">
                <a:solidFill>
                  <a:schemeClr val="tx1"/>
                </a:solidFill>
                <a:latin typeface="Arial" panose="020B0604020202020204" pitchFamily="34" charset="0"/>
                <a:ea typeface="ＭＳ Ｐゴシック" panose="020B0600070205080204" pitchFamily="50" charset="-128"/>
              </a:defRPr>
            </a:lvl5pPr>
            <a:lvl6pPr marL="2444750" indent="-220663"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1950" indent="-220663"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59150" indent="-220663"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6350" indent="-220663"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47F3A411-5F43-465D-A716-F800395C3C3E}" type="slidenum">
              <a:rPr lang="ja-JP" altLang="en-US" smtClean="0">
                <a:latin typeface="Calibri" panose="020F0502020204030204" pitchFamily="34" charset="0"/>
              </a:rPr>
              <a:pPr/>
              <a:t>2</a:t>
            </a:fld>
            <a:endParaRPr lang="ja-JP" altLang="en-US">
              <a:latin typeface="Calibri" panose="020F0502020204030204" pitchFamily="34" charset="0"/>
            </a:endParaRPr>
          </a:p>
        </p:txBody>
      </p:sp>
    </p:spTree>
    <p:extLst>
      <p:ext uri="{BB962C8B-B14F-4D97-AF65-F5344CB8AC3E}">
        <p14:creationId xmlns:p14="http://schemas.microsoft.com/office/powerpoint/2010/main" val="3026007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ja-JP">
                <a:latin typeface="Calibri" panose="020F0502020204030204" pitchFamily="34" charset="0"/>
              </a:rPr>
              <a:t>19/01/18</a:t>
            </a:r>
          </a:p>
        </p:txBody>
      </p:sp>
      <p:sp>
        <p:nvSpPr>
          <p:cNvPr id="1126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3934751-1CC3-4B6C-8431-A94035AFAC10}" type="slidenum">
              <a:rPr lang="ja-JP" altLang="ja-JP" smtClean="0">
                <a:latin typeface="Calibri" panose="020F0502020204030204" pitchFamily="34" charset="0"/>
              </a:rPr>
              <a:pPr/>
              <a:t>3</a:t>
            </a:fld>
            <a:endParaRPr lang="ja-JP" altLang="ja-JP">
              <a:latin typeface="Calibri" panose="020F0502020204030204" pitchFamily="34" charset="0"/>
            </a:endParaRPr>
          </a:p>
        </p:txBody>
      </p:sp>
      <p:sp>
        <p:nvSpPr>
          <p:cNvPr id="11268"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9"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3732921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ja-JP">
                <a:latin typeface="Calibri" panose="020F0502020204030204" pitchFamily="34" charset="0"/>
              </a:rPr>
              <a:t>19/01/18</a:t>
            </a:r>
          </a:p>
        </p:txBody>
      </p:sp>
      <p:sp>
        <p:nvSpPr>
          <p:cNvPr id="1331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0570A70-7D76-46B0-AD5D-BD0B9878850B}" type="slidenum">
              <a:rPr lang="ja-JP" altLang="ja-JP" smtClean="0">
                <a:latin typeface="Calibri" panose="020F0502020204030204" pitchFamily="34" charset="0"/>
              </a:rPr>
              <a:pPr/>
              <a:t>4</a:t>
            </a:fld>
            <a:endParaRPr lang="ja-JP" altLang="ja-JP">
              <a:latin typeface="Calibri" panose="020F0502020204030204" pitchFamily="34" charset="0"/>
            </a:endParaRPr>
          </a:p>
        </p:txBody>
      </p:sp>
      <p:sp>
        <p:nvSpPr>
          <p:cNvPr id="13316"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7"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1089989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ja-JP">
                <a:latin typeface="Calibri" panose="020F0502020204030204" pitchFamily="34" charset="0"/>
              </a:rPr>
              <a:t>19/01/18</a:t>
            </a:r>
          </a:p>
        </p:txBody>
      </p:sp>
      <p:sp>
        <p:nvSpPr>
          <p:cNvPr id="1536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6A34764-F6B5-4CF7-8C05-907E376B446D}" type="slidenum">
              <a:rPr lang="ja-JP" altLang="ja-JP" smtClean="0">
                <a:latin typeface="Calibri" panose="020F0502020204030204" pitchFamily="34" charset="0"/>
              </a:rPr>
              <a:pPr/>
              <a:t>5</a:t>
            </a:fld>
            <a:endParaRPr lang="ja-JP" altLang="ja-JP">
              <a:latin typeface="Calibri" panose="020F0502020204030204" pitchFamily="34" charset="0"/>
            </a:endParaRPr>
          </a:p>
        </p:txBody>
      </p:sp>
      <p:sp>
        <p:nvSpPr>
          <p:cNvPr id="15364"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5"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2373336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ja-JP">
                <a:latin typeface="Calibri" panose="020F0502020204030204" pitchFamily="34" charset="0"/>
              </a:rPr>
              <a:t>19/01/18</a:t>
            </a:r>
          </a:p>
        </p:txBody>
      </p:sp>
      <p:sp>
        <p:nvSpPr>
          <p:cNvPr id="1741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81BCD6FC-363D-4C59-AAC5-FF338826CA04}" type="slidenum">
              <a:rPr lang="ja-JP" altLang="ja-JP" smtClean="0">
                <a:latin typeface="Calibri" panose="020F0502020204030204" pitchFamily="34" charset="0"/>
              </a:rPr>
              <a:pPr/>
              <a:t>6</a:t>
            </a:fld>
            <a:endParaRPr lang="ja-JP" altLang="ja-JP">
              <a:latin typeface="Calibri" panose="020F0502020204030204" pitchFamily="34" charset="0"/>
            </a:endParaRPr>
          </a:p>
        </p:txBody>
      </p:sp>
      <p:sp>
        <p:nvSpPr>
          <p:cNvPr id="17412"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3"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4215247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charset="-128"/>
            </a:endParaRPr>
          </a:p>
        </p:txBody>
      </p:sp>
    </p:spTree>
    <p:extLst>
      <p:ext uri="{BB962C8B-B14F-4D97-AF65-F5344CB8AC3E}">
        <p14:creationId xmlns:p14="http://schemas.microsoft.com/office/powerpoint/2010/main" val="1424787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charset="-128"/>
            </a:endParaRPr>
          </a:p>
        </p:txBody>
      </p:sp>
    </p:spTree>
    <p:extLst>
      <p:ext uri="{BB962C8B-B14F-4D97-AF65-F5344CB8AC3E}">
        <p14:creationId xmlns:p14="http://schemas.microsoft.com/office/powerpoint/2010/main" val="958372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charset="-128"/>
            </a:endParaRPr>
          </a:p>
        </p:txBody>
      </p:sp>
    </p:spTree>
    <p:extLst>
      <p:ext uri="{BB962C8B-B14F-4D97-AF65-F5344CB8AC3E}">
        <p14:creationId xmlns:p14="http://schemas.microsoft.com/office/powerpoint/2010/main" val="1040353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a16="http://schemas.microsoft.com/office/drawing/2014/main" xmlns="" id="{C620C0EC-8F01-0749-934D-897F6950BE3B}"/>
              </a:ext>
            </a:extLst>
          </p:cNvPr>
          <p:cNvSpPr>
            <a:spLocks noGrp="1"/>
          </p:cNvSpPr>
          <p:nvPr>
            <p:ph type="dt" sz="half" idx="10"/>
          </p:nvPr>
        </p:nvSpPr>
        <p:spPr/>
        <p:txBody>
          <a:bodyPr/>
          <a:lstStyle>
            <a:lvl1pPr>
              <a:defRPr/>
            </a:lvl1pPr>
          </a:lstStyle>
          <a:p>
            <a:pPr>
              <a:defRPr/>
            </a:pPr>
            <a:fld id="{95AAFDFF-CC17-4780-B5D3-13B27D117111}" type="datetime1">
              <a:rPr lang="ja-JP" altLang="en-US"/>
              <a:pPr>
                <a:defRPr/>
              </a:pPr>
              <a:t>2020/6/12</a:t>
            </a:fld>
            <a:endParaRPr lang="ja-JP" altLang="en-US"/>
          </a:p>
        </p:txBody>
      </p:sp>
      <p:sp>
        <p:nvSpPr>
          <p:cNvPr id="5" name="フッター プレースホルダ 4">
            <a:extLst>
              <a:ext uri="{FF2B5EF4-FFF2-40B4-BE49-F238E27FC236}">
                <a16:creationId xmlns:a16="http://schemas.microsoft.com/office/drawing/2014/main" xmlns="" id="{C10C4BFE-6A72-FF4F-917D-7238CD353BB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xmlns="" id="{C00675A3-258E-064E-BAEA-25EAFE4389B9}"/>
              </a:ext>
            </a:extLst>
          </p:cNvPr>
          <p:cNvSpPr>
            <a:spLocks noGrp="1"/>
          </p:cNvSpPr>
          <p:nvPr>
            <p:ph type="sldNum" sz="quarter" idx="12"/>
          </p:nvPr>
        </p:nvSpPr>
        <p:spPr/>
        <p:txBody>
          <a:bodyPr/>
          <a:lstStyle>
            <a:lvl1pPr>
              <a:defRPr/>
            </a:lvl1pPr>
          </a:lstStyle>
          <a:p>
            <a:pPr>
              <a:defRPr/>
            </a:pPr>
            <a:fld id="{C3ADD99A-E193-42F6-B0B9-8D1D295B10DF}" type="slidenum">
              <a:rPr lang="ja-JP" altLang="en-US"/>
              <a:pPr>
                <a:defRPr/>
              </a:pPr>
              <a:t>‹#›</a:t>
            </a:fld>
            <a:endParaRPr lang="ja-JP" altLang="en-US"/>
          </a:p>
        </p:txBody>
      </p:sp>
    </p:spTree>
    <p:extLst>
      <p:ext uri="{BB962C8B-B14F-4D97-AF65-F5344CB8AC3E}">
        <p14:creationId xmlns:p14="http://schemas.microsoft.com/office/powerpoint/2010/main" val="802852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xmlns="" id="{C620C0EC-8F01-0749-934D-897F6950BE3B}"/>
              </a:ext>
            </a:extLst>
          </p:cNvPr>
          <p:cNvSpPr>
            <a:spLocks noGrp="1"/>
          </p:cNvSpPr>
          <p:nvPr>
            <p:ph type="dt" sz="half" idx="10"/>
          </p:nvPr>
        </p:nvSpPr>
        <p:spPr/>
        <p:txBody>
          <a:bodyPr/>
          <a:lstStyle>
            <a:lvl1pPr>
              <a:defRPr/>
            </a:lvl1pPr>
          </a:lstStyle>
          <a:p>
            <a:pPr>
              <a:defRPr/>
            </a:pPr>
            <a:fld id="{34EC5B60-48F2-4313-B0AD-92E714B8C118}" type="datetime1">
              <a:rPr lang="ja-JP" altLang="en-US"/>
              <a:pPr>
                <a:defRPr/>
              </a:pPr>
              <a:t>2020/6/12</a:t>
            </a:fld>
            <a:endParaRPr lang="ja-JP" altLang="en-US"/>
          </a:p>
        </p:txBody>
      </p:sp>
      <p:sp>
        <p:nvSpPr>
          <p:cNvPr id="5" name="フッター プレースホルダ 4">
            <a:extLst>
              <a:ext uri="{FF2B5EF4-FFF2-40B4-BE49-F238E27FC236}">
                <a16:creationId xmlns:a16="http://schemas.microsoft.com/office/drawing/2014/main" xmlns="" id="{C10C4BFE-6A72-FF4F-917D-7238CD353BB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xmlns="" id="{C00675A3-258E-064E-BAEA-25EAFE4389B9}"/>
              </a:ext>
            </a:extLst>
          </p:cNvPr>
          <p:cNvSpPr>
            <a:spLocks noGrp="1"/>
          </p:cNvSpPr>
          <p:nvPr>
            <p:ph type="sldNum" sz="quarter" idx="12"/>
          </p:nvPr>
        </p:nvSpPr>
        <p:spPr/>
        <p:txBody>
          <a:bodyPr/>
          <a:lstStyle>
            <a:lvl1pPr>
              <a:defRPr/>
            </a:lvl1pPr>
          </a:lstStyle>
          <a:p>
            <a:pPr>
              <a:defRPr/>
            </a:pPr>
            <a:fld id="{3E09D45A-CC3C-4C0F-9B7A-876F22BF17E8}" type="slidenum">
              <a:rPr lang="ja-JP" altLang="en-US"/>
              <a:pPr>
                <a:defRPr/>
              </a:pPr>
              <a:t>‹#›</a:t>
            </a:fld>
            <a:endParaRPr lang="ja-JP" altLang="en-US"/>
          </a:p>
        </p:txBody>
      </p:sp>
    </p:spTree>
    <p:extLst>
      <p:ext uri="{BB962C8B-B14F-4D97-AF65-F5344CB8AC3E}">
        <p14:creationId xmlns:p14="http://schemas.microsoft.com/office/powerpoint/2010/main" val="169357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xmlns="" id="{C620C0EC-8F01-0749-934D-897F6950BE3B}"/>
              </a:ext>
            </a:extLst>
          </p:cNvPr>
          <p:cNvSpPr>
            <a:spLocks noGrp="1"/>
          </p:cNvSpPr>
          <p:nvPr>
            <p:ph type="dt" sz="half" idx="10"/>
          </p:nvPr>
        </p:nvSpPr>
        <p:spPr/>
        <p:txBody>
          <a:bodyPr/>
          <a:lstStyle>
            <a:lvl1pPr>
              <a:defRPr/>
            </a:lvl1pPr>
          </a:lstStyle>
          <a:p>
            <a:pPr>
              <a:defRPr/>
            </a:pPr>
            <a:fld id="{4D1CBF1A-CB6F-454F-977B-F8144FBE04BC}" type="datetime1">
              <a:rPr lang="ja-JP" altLang="en-US"/>
              <a:pPr>
                <a:defRPr/>
              </a:pPr>
              <a:t>2020/6/12</a:t>
            </a:fld>
            <a:endParaRPr lang="ja-JP" altLang="en-US"/>
          </a:p>
        </p:txBody>
      </p:sp>
      <p:sp>
        <p:nvSpPr>
          <p:cNvPr id="5" name="フッター プレースホルダ 4">
            <a:extLst>
              <a:ext uri="{FF2B5EF4-FFF2-40B4-BE49-F238E27FC236}">
                <a16:creationId xmlns:a16="http://schemas.microsoft.com/office/drawing/2014/main" xmlns="" id="{C10C4BFE-6A72-FF4F-917D-7238CD353BB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xmlns="" id="{C00675A3-258E-064E-BAEA-25EAFE4389B9}"/>
              </a:ext>
            </a:extLst>
          </p:cNvPr>
          <p:cNvSpPr>
            <a:spLocks noGrp="1"/>
          </p:cNvSpPr>
          <p:nvPr>
            <p:ph type="sldNum" sz="quarter" idx="12"/>
          </p:nvPr>
        </p:nvSpPr>
        <p:spPr/>
        <p:txBody>
          <a:bodyPr/>
          <a:lstStyle>
            <a:lvl1pPr>
              <a:defRPr/>
            </a:lvl1pPr>
          </a:lstStyle>
          <a:p>
            <a:pPr>
              <a:defRPr/>
            </a:pPr>
            <a:fld id="{A8D3B965-3C83-45D5-97F0-EEB9F11DA9DE}" type="slidenum">
              <a:rPr lang="ja-JP" altLang="en-US"/>
              <a:pPr>
                <a:defRPr/>
              </a:pPr>
              <a:t>‹#›</a:t>
            </a:fld>
            <a:endParaRPr lang="ja-JP" altLang="en-US"/>
          </a:p>
        </p:txBody>
      </p:sp>
    </p:spTree>
    <p:extLst>
      <p:ext uri="{BB962C8B-B14F-4D97-AF65-F5344CB8AC3E}">
        <p14:creationId xmlns:p14="http://schemas.microsoft.com/office/powerpoint/2010/main" val="2268388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4" name="Line 10"/>
          <p:cNvSpPr>
            <a:spLocks noChangeShapeType="1"/>
          </p:cNvSpPr>
          <p:nvPr/>
        </p:nvSpPr>
        <p:spPr bwMode="auto">
          <a:xfrm>
            <a:off x="0" y="6343650"/>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5" name="Picture 11" descr="Mi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1888" y="6411913"/>
            <a:ext cx="35401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685800" y="0"/>
            <a:ext cx="7772400" cy="723900"/>
          </a:xfrm>
        </p:spPr>
        <p:txBody>
          <a:bodyPr/>
          <a:lstStyle>
            <a:lvl1pPr>
              <a:defRPr>
                <a:solidFill>
                  <a:srgbClr val="FFFF00"/>
                </a:solidFill>
              </a:defRPr>
            </a:lvl1pPr>
          </a:lstStyle>
          <a:p>
            <a:r>
              <a:rPr lang="ja-JP" altLang="en-US" dirty="0"/>
              <a:t>マスタ タイトルの書式設定</a:t>
            </a:r>
          </a:p>
        </p:txBody>
      </p:sp>
      <p:sp>
        <p:nvSpPr>
          <p:cNvPr id="3" name="コンテンツ プレースホルダ 2"/>
          <p:cNvSpPr>
            <a:spLocks noGrp="1"/>
          </p:cNvSpPr>
          <p:nvPr>
            <p:ph idx="1"/>
          </p:nvPr>
        </p:nvSpPr>
        <p:spPr>
          <a:xfrm>
            <a:off x="685800" y="914400"/>
            <a:ext cx="7772400" cy="52324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5">
            <a:extLst>
              <a:ext uri="{FF2B5EF4-FFF2-40B4-BE49-F238E27FC236}">
                <a16:creationId xmlns:a16="http://schemas.microsoft.com/office/drawing/2014/main" xmlns="" id="{1E8C8031-E880-BD4A-8FA8-67FD0E896227}"/>
              </a:ext>
            </a:extLst>
          </p:cNvPr>
          <p:cNvSpPr>
            <a:spLocks noGrp="1" noChangeArrowheads="1"/>
          </p:cNvSpPr>
          <p:nvPr>
            <p:ph type="ftr" sz="quarter" idx="10"/>
          </p:nvPr>
        </p:nvSpPr>
        <p:spPr/>
        <p:txBody>
          <a:bodyPr/>
          <a:lstStyle>
            <a:lvl1pPr>
              <a:defRPr/>
            </a:lvl1pPr>
          </a:lstStyle>
          <a:p>
            <a:pPr>
              <a:defRPr/>
            </a:pPr>
            <a:r>
              <a:rPr lang="en-US" altLang="ja-JP" dirty="0"/>
              <a:t>Human Interface Laboratory</a:t>
            </a:r>
            <a:r>
              <a:rPr lang="ja-JP" altLang="en-US" dirty="0" err="1"/>
              <a:t>、</a:t>
            </a:r>
            <a:r>
              <a:rPr lang="en-US" altLang="ja-JP" dirty="0"/>
              <a:t> Faculty of Engineering</a:t>
            </a:r>
            <a:r>
              <a:rPr lang="ja-JP" altLang="en-US" dirty="0" err="1"/>
              <a:t>、</a:t>
            </a:r>
            <a:r>
              <a:rPr lang="en-US" altLang="ja-JP" dirty="0"/>
              <a:t> Mie University</a:t>
            </a:r>
          </a:p>
        </p:txBody>
      </p:sp>
      <p:sp>
        <p:nvSpPr>
          <p:cNvPr id="7" name="Rectangle 6">
            <a:extLst>
              <a:ext uri="{FF2B5EF4-FFF2-40B4-BE49-F238E27FC236}">
                <a16:creationId xmlns:a16="http://schemas.microsoft.com/office/drawing/2014/main" xmlns="" id="{94D431B9-6443-534E-90D7-F6FD9D05DBA9}"/>
              </a:ext>
            </a:extLst>
          </p:cNvPr>
          <p:cNvSpPr>
            <a:spLocks noGrp="1" noChangeArrowheads="1"/>
          </p:cNvSpPr>
          <p:nvPr>
            <p:ph type="sldNum" sz="quarter" idx="11"/>
          </p:nvPr>
        </p:nvSpPr>
        <p:spPr/>
        <p:txBody>
          <a:bodyPr/>
          <a:lstStyle>
            <a:lvl1pPr>
              <a:defRPr/>
            </a:lvl1pPr>
          </a:lstStyle>
          <a:p>
            <a:pPr>
              <a:defRPr/>
            </a:pPr>
            <a:fld id="{4C10DD4D-EE91-4C62-9BC7-7417C5842638}" type="slidenum">
              <a:rPr lang="en-US" altLang="ja-JP"/>
              <a:pPr>
                <a:defRPr/>
              </a:pPr>
              <a:t>‹#›</a:t>
            </a:fld>
            <a:endParaRPr lang="en-US" altLang="ja-JP"/>
          </a:p>
        </p:txBody>
      </p:sp>
    </p:spTree>
    <p:extLst>
      <p:ext uri="{BB962C8B-B14F-4D97-AF65-F5344CB8AC3E}">
        <p14:creationId xmlns:p14="http://schemas.microsoft.com/office/powerpoint/2010/main" val="382939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xmlns="" id="{C620C0EC-8F01-0749-934D-897F6950BE3B}"/>
              </a:ext>
            </a:extLst>
          </p:cNvPr>
          <p:cNvSpPr>
            <a:spLocks noGrp="1"/>
          </p:cNvSpPr>
          <p:nvPr>
            <p:ph type="dt" sz="half" idx="10"/>
          </p:nvPr>
        </p:nvSpPr>
        <p:spPr/>
        <p:txBody>
          <a:bodyPr/>
          <a:lstStyle>
            <a:lvl1pPr>
              <a:defRPr/>
            </a:lvl1pPr>
          </a:lstStyle>
          <a:p>
            <a:pPr>
              <a:defRPr/>
            </a:pPr>
            <a:fld id="{A64BF644-2242-4A50-917A-D878E7C8A84A}" type="datetime1">
              <a:rPr lang="ja-JP" altLang="en-US"/>
              <a:pPr>
                <a:defRPr/>
              </a:pPr>
              <a:t>2020/6/12</a:t>
            </a:fld>
            <a:endParaRPr lang="ja-JP" altLang="en-US"/>
          </a:p>
        </p:txBody>
      </p:sp>
      <p:sp>
        <p:nvSpPr>
          <p:cNvPr id="5" name="フッター プレースホルダ 4">
            <a:extLst>
              <a:ext uri="{FF2B5EF4-FFF2-40B4-BE49-F238E27FC236}">
                <a16:creationId xmlns:a16="http://schemas.microsoft.com/office/drawing/2014/main" xmlns="" id="{C10C4BFE-6A72-FF4F-917D-7238CD353BB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xmlns="" id="{C00675A3-258E-064E-BAEA-25EAFE4389B9}"/>
              </a:ext>
            </a:extLst>
          </p:cNvPr>
          <p:cNvSpPr>
            <a:spLocks noGrp="1"/>
          </p:cNvSpPr>
          <p:nvPr>
            <p:ph type="sldNum" sz="quarter" idx="12"/>
          </p:nvPr>
        </p:nvSpPr>
        <p:spPr/>
        <p:txBody>
          <a:bodyPr/>
          <a:lstStyle>
            <a:lvl1pPr>
              <a:defRPr/>
            </a:lvl1pPr>
          </a:lstStyle>
          <a:p>
            <a:pPr>
              <a:defRPr/>
            </a:pPr>
            <a:fld id="{98347CBE-8299-4EC8-99CD-7C4269925EA5}" type="slidenum">
              <a:rPr lang="ja-JP" altLang="en-US"/>
              <a:pPr>
                <a:defRPr/>
              </a:pPr>
              <a:t>‹#›</a:t>
            </a:fld>
            <a:endParaRPr lang="ja-JP" altLang="en-US"/>
          </a:p>
        </p:txBody>
      </p:sp>
    </p:spTree>
    <p:extLst>
      <p:ext uri="{BB962C8B-B14F-4D97-AF65-F5344CB8AC3E}">
        <p14:creationId xmlns:p14="http://schemas.microsoft.com/office/powerpoint/2010/main" val="4178906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xmlns="" id="{C620C0EC-8F01-0749-934D-897F6950BE3B}"/>
              </a:ext>
            </a:extLst>
          </p:cNvPr>
          <p:cNvSpPr>
            <a:spLocks noGrp="1"/>
          </p:cNvSpPr>
          <p:nvPr>
            <p:ph type="dt" sz="half" idx="10"/>
          </p:nvPr>
        </p:nvSpPr>
        <p:spPr/>
        <p:txBody>
          <a:bodyPr/>
          <a:lstStyle>
            <a:lvl1pPr>
              <a:defRPr/>
            </a:lvl1pPr>
          </a:lstStyle>
          <a:p>
            <a:pPr>
              <a:defRPr/>
            </a:pPr>
            <a:fld id="{353377D7-B2EF-4FB0-8066-8E69D752C9B7}" type="datetime1">
              <a:rPr lang="ja-JP" altLang="en-US"/>
              <a:pPr>
                <a:defRPr/>
              </a:pPr>
              <a:t>2020/6/12</a:t>
            </a:fld>
            <a:endParaRPr lang="ja-JP" altLang="en-US"/>
          </a:p>
        </p:txBody>
      </p:sp>
      <p:sp>
        <p:nvSpPr>
          <p:cNvPr id="5" name="フッター プレースホルダ 4">
            <a:extLst>
              <a:ext uri="{FF2B5EF4-FFF2-40B4-BE49-F238E27FC236}">
                <a16:creationId xmlns:a16="http://schemas.microsoft.com/office/drawing/2014/main" xmlns="" id="{C10C4BFE-6A72-FF4F-917D-7238CD353BB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xmlns="" id="{C00675A3-258E-064E-BAEA-25EAFE4389B9}"/>
              </a:ext>
            </a:extLst>
          </p:cNvPr>
          <p:cNvSpPr>
            <a:spLocks noGrp="1"/>
          </p:cNvSpPr>
          <p:nvPr>
            <p:ph type="sldNum" sz="quarter" idx="12"/>
          </p:nvPr>
        </p:nvSpPr>
        <p:spPr/>
        <p:txBody>
          <a:bodyPr/>
          <a:lstStyle>
            <a:lvl1pPr>
              <a:defRPr/>
            </a:lvl1pPr>
          </a:lstStyle>
          <a:p>
            <a:pPr>
              <a:defRPr/>
            </a:pPr>
            <a:fld id="{82DA387D-09F0-437E-B683-AE5B8F6E6A46}" type="slidenum">
              <a:rPr lang="ja-JP" altLang="en-US"/>
              <a:pPr>
                <a:defRPr/>
              </a:pPr>
              <a:t>‹#›</a:t>
            </a:fld>
            <a:endParaRPr lang="ja-JP" altLang="en-US"/>
          </a:p>
        </p:txBody>
      </p:sp>
    </p:spTree>
    <p:extLst>
      <p:ext uri="{BB962C8B-B14F-4D97-AF65-F5344CB8AC3E}">
        <p14:creationId xmlns:p14="http://schemas.microsoft.com/office/powerpoint/2010/main" val="60783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xmlns="" id="{C620C0EC-8F01-0749-934D-897F6950BE3B}"/>
              </a:ext>
            </a:extLst>
          </p:cNvPr>
          <p:cNvSpPr>
            <a:spLocks noGrp="1"/>
          </p:cNvSpPr>
          <p:nvPr>
            <p:ph type="dt" sz="half" idx="10"/>
          </p:nvPr>
        </p:nvSpPr>
        <p:spPr/>
        <p:txBody>
          <a:bodyPr/>
          <a:lstStyle>
            <a:lvl1pPr>
              <a:defRPr/>
            </a:lvl1pPr>
          </a:lstStyle>
          <a:p>
            <a:pPr>
              <a:defRPr/>
            </a:pPr>
            <a:fld id="{C91EF6C7-868C-422C-B40F-8ED29C07C4F8}" type="datetime1">
              <a:rPr lang="ja-JP" altLang="en-US"/>
              <a:pPr>
                <a:defRPr/>
              </a:pPr>
              <a:t>2020/6/12</a:t>
            </a:fld>
            <a:endParaRPr lang="ja-JP" altLang="en-US"/>
          </a:p>
        </p:txBody>
      </p:sp>
      <p:sp>
        <p:nvSpPr>
          <p:cNvPr id="6" name="フッター プレースホルダ 4">
            <a:extLst>
              <a:ext uri="{FF2B5EF4-FFF2-40B4-BE49-F238E27FC236}">
                <a16:creationId xmlns:a16="http://schemas.microsoft.com/office/drawing/2014/main" xmlns="" id="{C10C4BFE-6A72-FF4F-917D-7238CD353BBF}"/>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xmlns="" id="{C00675A3-258E-064E-BAEA-25EAFE4389B9}"/>
              </a:ext>
            </a:extLst>
          </p:cNvPr>
          <p:cNvSpPr>
            <a:spLocks noGrp="1"/>
          </p:cNvSpPr>
          <p:nvPr>
            <p:ph type="sldNum" sz="quarter" idx="12"/>
          </p:nvPr>
        </p:nvSpPr>
        <p:spPr/>
        <p:txBody>
          <a:bodyPr/>
          <a:lstStyle>
            <a:lvl1pPr>
              <a:defRPr/>
            </a:lvl1pPr>
          </a:lstStyle>
          <a:p>
            <a:pPr>
              <a:defRPr/>
            </a:pPr>
            <a:fld id="{837F1AC9-E42C-482C-91C1-FEFFBC0C7D24}" type="slidenum">
              <a:rPr lang="ja-JP" altLang="en-US"/>
              <a:pPr>
                <a:defRPr/>
              </a:pPr>
              <a:t>‹#›</a:t>
            </a:fld>
            <a:endParaRPr lang="ja-JP" altLang="en-US"/>
          </a:p>
        </p:txBody>
      </p:sp>
    </p:spTree>
    <p:extLst>
      <p:ext uri="{BB962C8B-B14F-4D97-AF65-F5344CB8AC3E}">
        <p14:creationId xmlns:p14="http://schemas.microsoft.com/office/powerpoint/2010/main" val="137333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xmlns="" id="{C620C0EC-8F01-0749-934D-897F6950BE3B}"/>
              </a:ext>
            </a:extLst>
          </p:cNvPr>
          <p:cNvSpPr>
            <a:spLocks noGrp="1"/>
          </p:cNvSpPr>
          <p:nvPr>
            <p:ph type="dt" sz="half" idx="10"/>
          </p:nvPr>
        </p:nvSpPr>
        <p:spPr/>
        <p:txBody>
          <a:bodyPr/>
          <a:lstStyle>
            <a:lvl1pPr>
              <a:defRPr/>
            </a:lvl1pPr>
          </a:lstStyle>
          <a:p>
            <a:pPr>
              <a:defRPr/>
            </a:pPr>
            <a:fld id="{12C6A84F-4F8B-4DAA-AB14-7337484F1424}" type="datetime1">
              <a:rPr lang="ja-JP" altLang="en-US"/>
              <a:pPr>
                <a:defRPr/>
              </a:pPr>
              <a:t>2020/6/12</a:t>
            </a:fld>
            <a:endParaRPr lang="ja-JP" altLang="en-US"/>
          </a:p>
        </p:txBody>
      </p:sp>
      <p:sp>
        <p:nvSpPr>
          <p:cNvPr id="8" name="フッター プレースホルダ 4">
            <a:extLst>
              <a:ext uri="{FF2B5EF4-FFF2-40B4-BE49-F238E27FC236}">
                <a16:creationId xmlns:a16="http://schemas.microsoft.com/office/drawing/2014/main" xmlns="" id="{C10C4BFE-6A72-FF4F-917D-7238CD353BBF}"/>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xmlns="" id="{C00675A3-258E-064E-BAEA-25EAFE4389B9}"/>
              </a:ext>
            </a:extLst>
          </p:cNvPr>
          <p:cNvSpPr>
            <a:spLocks noGrp="1"/>
          </p:cNvSpPr>
          <p:nvPr>
            <p:ph type="sldNum" sz="quarter" idx="12"/>
          </p:nvPr>
        </p:nvSpPr>
        <p:spPr/>
        <p:txBody>
          <a:bodyPr/>
          <a:lstStyle>
            <a:lvl1pPr>
              <a:defRPr/>
            </a:lvl1pPr>
          </a:lstStyle>
          <a:p>
            <a:pPr>
              <a:defRPr/>
            </a:pPr>
            <a:fld id="{0EF58DA3-E14C-4566-989B-9F935888A2A7}" type="slidenum">
              <a:rPr lang="ja-JP" altLang="en-US"/>
              <a:pPr>
                <a:defRPr/>
              </a:pPr>
              <a:t>‹#›</a:t>
            </a:fld>
            <a:endParaRPr lang="ja-JP" altLang="en-US"/>
          </a:p>
        </p:txBody>
      </p:sp>
    </p:spTree>
    <p:extLst>
      <p:ext uri="{BB962C8B-B14F-4D97-AF65-F5344CB8AC3E}">
        <p14:creationId xmlns:p14="http://schemas.microsoft.com/office/powerpoint/2010/main" val="1006696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a:extLst>
              <a:ext uri="{FF2B5EF4-FFF2-40B4-BE49-F238E27FC236}">
                <a16:creationId xmlns:a16="http://schemas.microsoft.com/office/drawing/2014/main" xmlns="" id="{C620C0EC-8F01-0749-934D-897F6950BE3B}"/>
              </a:ext>
            </a:extLst>
          </p:cNvPr>
          <p:cNvSpPr>
            <a:spLocks noGrp="1"/>
          </p:cNvSpPr>
          <p:nvPr>
            <p:ph type="dt" sz="half" idx="10"/>
          </p:nvPr>
        </p:nvSpPr>
        <p:spPr/>
        <p:txBody>
          <a:bodyPr/>
          <a:lstStyle>
            <a:lvl1pPr>
              <a:defRPr/>
            </a:lvl1pPr>
          </a:lstStyle>
          <a:p>
            <a:pPr>
              <a:defRPr/>
            </a:pPr>
            <a:fld id="{4E4A9219-9423-425F-B6F3-6B855E096201}" type="datetime1">
              <a:rPr lang="ja-JP" altLang="en-US"/>
              <a:pPr>
                <a:defRPr/>
              </a:pPr>
              <a:t>2020/6/12</a:t>
            </a:fld>
            <a:endParaRPr lang="ja-JP" altLang="en-US"/>
          </a:p>
        </p:txBody>
      </p:sp>
      <p:sp>
        <p:nvSpPr>
          <p:cNvPr id="4" name="フッター プレースホルダ 4">
            <a:extLst>
              <a:ext uri="{FF2B5EF4-FFF2-40B4-BE49-F238E27FC236}">
                <a16:creationId xmlns:a16="http://schemas.microsoft.com/office/drawing/2014/main" xmlns="" id="{C10C4BFE-6A72-FF4F-917D-7238CD353BBF}"/>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xmlns="" id="{C00675A3-258E-064E-BAEA-25EAFE4389B9}"/>
              </a:ext>
            </a:extLst>
          </p:cNvPr>
          <p:cNvSpPr>
            <a:spLocks noGrp="1"/>
          </p:cNvSpPr>
          <p:nvPr>
            <p:ph type="sldNum" sz="quarter" idx="12"/>
          </p:nvPr>
        </p:nvSpPr>
        <p:spPr/>
        <p:txBody>
          <a:bodyPr/>
          <a:lstStyle>
            <a:lvl1pPr>
              <a:defRPr/>
            </a:lvl1pPr>
          </a:lstStyle>
          <a:p>
            <a:pPr>
              <a:defRPr/>
            </a:pPr>
            <a:fld id="{8BF318DF-E875-42DD-ABDC-4E21EDAAAC9A}" type="slidenum">
              <a:rPr lang="ja-JP" altLang="en-US"/>
              <a:pPr>
                <a:defRPr/>
              </a:pPr>
              <a:t>‹#›</a:t>
            </a:fld>
            <a:endParaRPr lang="ja-JP" altLang="en-US"/>
          </a:p>
        </p:txBody>
      </p:sp>
    </p:spTree>
    <p:extLst>
      <p:ext uri="{BB962C8B-B14F-4D97-AF65-F5344CB8AC3E}">
        <p14:creationId xmlns:p14="http://schemas.microsoft.com/office/powerpoint/2010/main" val="582603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xmlns="" id="{C620C0EC-8F01-0749-934D-897F6950BE3B}"/>
              </a:ext>
            </a:extLst>
          </p:cNvPr>
          <p:cNvSpPr>
            <a:spLocks noGrp="1"/>
          </p:cNvSpPr>
          <p:nvPr>
            <p:ph type="dt" sz="half" idx="10"/>
          </p:nvPr>
        </p:nvSpPr>
        <p:spPr/>
        <p:txBody>
          <a:bodyPr/>
          <a:lstStyle>
            <a:lvl1pPr>
              <a:defRPr/>
            </a:lvl1pPr>
          </a:lstStyle>
          <a:p>
            <a:pPr>
              <a:defRPr/>
            </a:pPr>
            <a:fld id="{AB8388C5-E939-44AC-AE4E-928236271E60}" type="datetime1">
              <a:rPr lang="ja-JP" altLang="en-US"/>
              <a:pPr>
                <a:defRPr/>
              </a:pPr>
              <a:t>2020/6/12</a:t>
            </a:fld>
            <a:endParaRPr lang="ja-JP" altLang="en-US"/>
          </a:p>
        </p:txBody>
      </p:sp>
      <p:sp>
        <p:nvSpPr>
          <p:cNvPr id="3" name="フッター プレースホルダ 4">
            <a:extLst>
              <a:ext uri="{FF2B5EF4-FFF2-40B4-BE49-F238E27FC236}">
                <a16:creationId xmlns:a16="http://schemas.microsoft.com/office/drawing/2014/main" xmlns="" id="{C10C4BFE-6A72-FF4F-917D-7238CD353BBF}"/>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xmlns="" id="{C00675A3-258E-064E-BAEA-25EAFE4389B9}"/>
              </a:ext>
            </a:extLst>
          </p:cNvPr>
          <p:cNvSpPr>
            <a:spLocks noGrp="1"/>
          </p:cNvSpPr>
          <p:nvPr>
            <p:ph type="sldNum" sz="quarter" idx="12"/>
          </p:nvPr>
        </p:nvSpPr>
        <p:spPr/>
        <p:txBody>
          <a:bodyPr/>
          <a:lstStyle>
            <a:lvl1pPr>
              <a:defRPr/>
            </a:lvl1pPr>
          </a:lstStyle>
          <a:p>
            <a:pPr>
              <a:defRPr/>
            </a:pPr>
            <a:fld id="{21FC3EC3-CEBC-45ED-8B8A-0B44108DFD9C}" type="slidenum">
              <a:rPr lang="ja-JP" altLang="en-US"/>
              <a:pPr>
                <a:defRPr/>
              </a:pPr>
              <a:t>‹#›</a:t>
            </a:fld>
            <a:endParaRPr lang="ja-JP" altLang="en-US"/>
          </a:p>
        </p:txBody>
      </p:sp>
    </p:spTree>
    <p:extLst>
      <p:ext uri="{BB962C8B-B14F-4D97-AF65-F5344CB8AC3E}">
        <p14:creationId xmlns:p14="http://schemas.microsoft.com/office/powerpoint/2010/main" val="861143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xmlns="" id="{C620C0EC-8F01-0749-934D-897F6950BE3B}"/>
              </a:ext>
            </a:extLst>
          </p:cNvPr>
          <p:cNvSpPr>
            <a:spLocks noGrp="1"/>
          </p:cNvSpPr>
          <p:nvPr>
            <p:ph type="dt" sz="half" idx="10"/>
          </p:nvPr>
        </p:nvSpPr>
        <p:spPr/>
        <p:txBody>
          <a:bodyPr/>
          <a:lstStyle>
            <a:lvl1pPr>
              <a:defRPr/>
            </a:lvl1pPr>
          </a:lstStyle>
          <a:p>
            <a:pPr>
              <a:defRPr/>
            </a:pPr>
            <a:fld id="{432D4117-45B0-4C82-86EF-51AC70C3331E}" type="datetime1">
              <a:rPr lang="ja-JP" altLang="en-US"/>
              <a:pPr>
                <a:defRPr/>
              </a:pPr>
              <a:t>2020/6/12</a:t>
            </a:fld>
            <a:endParaRPr lang="ja-JP" altLang="en-US"/>
          </a:p>
        </p:txBody>
      </p:sp>
      <p:sp>
        <p:nvSpPr>
          <p:cNvPr id="6" name="フッター プレースホルダ 4">
            <a:extLst>
              <a:ext uri="{FF2B5EF4-FFF2-40B4-BE49-F238E27FC236}">
                <a16:creationId xmlns:a16="http://schemas.microsoft.com/office/drawing/2014/main" xmlns="" id="{C10C4BFE-6A72-FF4F-917D-7238CD353BBF}"/>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xmlns="" id="{C00675A3-258E-064E-BAEA-25EAFE4389B9}"/>
              </a:ext>
            </a:extLst>
          </p:cNvPr>
          <p:cNvSpPr>
            <a:spLocks noGrp="1"/>
          </p:cNvSpPr>
          <p:nvPr>
            <p:ph type="sldNum" sz="quarter" idx="12"/>
          </p:nvPr>
        </p:nvSpPr>
        <p:spPr/>
        <p:txBody>
          <a:bodyPr/>
          <a:lstStyle>
            <a:lvl1pPr>
              <a:defRPr/>
            </a:lvl1pPr>
          </a:lstStyle>
          <a:p>
            <a:pPr>
              <a:defRPr/>
            </a:pPr>
            <a:fld id="{5410FD70-FE17-4392-8827-6084BAFF7323}" type="slidenum">
              <a:rPr lang="ja-JP" altLang="en-US"/>
              <a:pPr>
                <a:defRPr/>
              </a:pPr>
              <a:t>‹#›</a:t>
            </a:fld>
            <a:endParaRPr lang="ja-JP" altLang="en-US"/>
          </a:p>
        </p:txBody>
      </p:sp>
    </p:spTree>
    <p:extLst>
      <p:ext uri="{BB962C8B-B14F-4D97-AF65-F5344CB8AC3E}">
        <p14:creationId xmlns:p14="http://schemas.microsoft.com/office/powerpoint/2010/main" val="394751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xmlns="" id="{C620C0EC-8F01-0749-934D-897F6950BE3B}"/>
              </a:ext>
            </a:extLst>
          </p:cNvPr>
          <p:cNvSpPr>
            <a:spLocks noGrp="1"/>
          </p:cNvSpPr>
          <p:nvPr>
            <p:ph type="dt" sz="half" idx="10"/>
          </p:nvPr>
        </p:nvSpPr>
        <p:spPr/>
        <p:txBody>
          <a:bodyPr/>
          <a:lstStyle>
            <a:lvl1pPr>
              <a:defRPr/>
            </a:lvl1pPr>
          </a:lstStyle>
          <a:p>
            <a:pPr>
              <a:defRPr/>
            </a:pPr>
            <a:fld id="{69E4F806-7A1F-464C-92D8-1B391947D039}" type="datetime1">
              <a:rPr lang="ja-JP" altLang="en-US"/>
              <a:pPr>
                <a:defRPr/>
              </a:pPr>
              <a:t>2020/6/12</a:t>
            </a:fld>
            <a:endParaRPr lang="ja-JP" altLang="en-US"/>
          </a:p>
        </p:txBody>
      </p:sp>
      <p:sp>
        <p:nvSpPr>
          <p:cNvPr id="6" name="フッター プレースホルダ 4">
            <a:extLst>
              <a:ext uri="{FF2B5EF4-FFF2-40B4-BE49-F238E27FC236}">
                <a16:creationId xmlns:a16="http://schemas.microsoft.com/office/drawing/2014/main" xmlns="" id="{C10C4BFE-6A72-FF4F-917D-7238CD353BBF}"/>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xmlns="" id="{C00675A3-258E-064E-BAEA-25EAFE4389B9}"/>
              </a:ext>
            </a:extLst>
          </p:cNvPr>
          <p:cNvSpPr>
            <a:spLocks noGrp="1"/>
          </p:cNvSpPr>
          <p:nvPr>
            <p:ph type="sldNum" sz="quarter" idx="12"/>
          </p:nvPr>
        </p:nvSpPr>
        <p:spPr/>
        <p:txBody>
          <a:bodyPr/>
          <a:lstStyle>
            <a:lvl1pPr>
              <a:defRPr/>
            </a:lvl1pPr>
          </a:lstStyle>
          <a:p>
            <a:pPr>
              <a:defRPr/>
            </a:pPr>
            <a:fld id="{281364CC-1C29-4221-A6D4-82BE4E4D22C7}" type="slidenum">
              <a:rPr lang="ja-JP" altLang="en-US"/>
              <a:pPr>
                <a:defRPr/>
              </a:pPr>
              <a:t>‹#›</a:t>
            </a:fld>
            <a:endParaRPr lang="ja-JP" altLang="en-US"/>
          </a:p>
        </p:txBody>
      </p:sp>
    </p:spTree>
    <p:extLst>
      <p:ext uri="{BB962C8B-B14F-4D97-AF65-F5344CB8AC3E}">
        <p14:creationId xmlns:p14="http://schemas.microsoft.com/office/powerpoint/2010/main" val="6490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576B3"/>
            </a:gs>
            <a:gs pos="59000">
              <a:srgbClr val="FFFFFF"/>
            </a:gs>
            <a:gs pos="100000">
              <a:srgbClr val="FFFFFF"/>
            </a:gs>
          </a:gsLst>
          <a:lin ang="4080000" scaled="0"/>
          <a:tileRect/>
        </a:gra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xmlns="" id="{C620C0EC-8F01-0749-934D-897F6950BE3B}"/>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07EFAF6C-9203-44D1-8B85-70837479C01F}" type="datetime1">
              <a:rPr lang="ja-JP" altLang="en-US"/>
              <a:pPr>
                <a:defRPr/>
              </a:pPr>
              <a:t>2020/6/12</a:t>
            </a:fld>
            <a:endParaRPr lang="ja-JP" altLang="en-US"/>
          </a:p>
        </p:txBody>
      </p:sp>
      <p:sp>
        <p:nvSpPr>
          <p:cNvPr id="5" name="フッター プレースホルダ 4">
            <a:extLst>
              <a:ext uri="{FF2B5EF4-FFF2-40B4-BE49-F238E27FC236}">
                <a16:creationId xmlns:a16="http://schemas.microsoft.com/office/drawing/2014/main" xmlns="" id="{C10C4BFE-6A72-FF4F-917D-7238CD353BBF}"/>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128"/>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xmlns="" id="{C00675A3-258E-064E-BAEA-25EAFE4389B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ＭＳ Ｐゴシック" panose="020B0600070205080204" pitchFamily="50" charset="-128"/>
              </a:defRPr>
            </a:lvl1pPr>
          </a:lstStyle>
          <a:p>
            <a:pPr>
              <a:defRPr/>
            </a:pPr>
            <a:fld id="{815862FB-86AE-482C-A324-431A8E0FDC6F}"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Lst>
  <p:txStyles>
    <p:title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pitchFamily="34" charset="0"/>
          <a:ea typeface="ＭＳ Ｐゴシック" charset="-128"/>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pitchFamily="34" charset="0"/>
          <a:ea typeface="ＭＳ Ｐゴシック" charset="-128"/>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pitchFamily="34" charset="0"/>
          <a:ea typeface="ＭＳ Ｐゴシック" charset="-128"/>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pitchFamily="34" charset="0"/>
          <a:ea typeface="ＭＳ Ｐゴシック" charset="-128"/>
          <a:cs typeface="ＭＳ Ｐゴシック" charset="0"/>
        </a:defRPr>
      </a:lvl5pPr>
      <a:lvl6pPr marL="457200" algn="ctr" defTabSz="457200" rtl="0" fontAlgn="base">
        <a:spcBef>
          <a:spcPct val="0"/>
        </a:spcBef>
        <a:spcAft>
          <a:spcPct val="0"/>
        </a:spcAft>
        <a:defRPr kumimoji="1" sz="4400">
          <a:solidFill>
            <a:schemeClr val="tx1"/>
          </a:solidFill>
          <a:latin typeface="Calibri" pitchFamily="34" charset="0"/>
          <a:ea typeface="ＭＳ Ｐゴシック" charset="-128"/>
        </a:defRPr>
      </a:lvl6pPr>
      <a:lvl7pPr marL="914400" algn="ctr" defTabSz="457200"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defTabSz="457200"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defTabSz="457200"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7576B3"/>
            </a:gs>
            <a:gs pos="59000">
              <a:srgbClr val="FFFFFF"/>
            </a:gs>
            <a:gs pos="100000">
              <a:srgbClr val="FFFFFF"/>
            </a:gs>
          </a:gsLst>
          <a:lin ang="4080000" scaled="0"/>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0"/>
            <a:ext cx="7772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2051" name="Rectangle 3"/>
          <p:cNvSpPr>
            <a:spLocks noGrp="1" noChangeArrowheads="1"/>
          </p:cNvSpPr>
          <p:nvPr>
            <p:ph type="body" idx="1"/>
          </p:nvPr>
        </p:nvSpPr>
        <p:spPr bwMode="auto">
          <a:xfrm>
            <a:off x="685800" y="774700"/>
            <a:ext cx="7772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8" name="Rectangle 5">
            <a:extLst>
              <a:ext uri="{FF2B5EF4-FFF2-40B4-BE49-F238E27FC236}">
                <a16:creationId xmlns:a16="http://schemas.microsoft.com/office/drawing/2014/main" xmlns="" id="{0CCF3BD3-1230-B445-BE20-7F88780E0732}"/>
              </a:ext>
            </a:extLst>
          </p:cNvPr>
          <p:cNvSpPr>
            <a:spLocks noGrp="1" noChangeArrowheads="1"/>
          </p:cNvSpPr>
          <p:nvPr>
            <p:ph type="ftr" sz="quarter" idx="3"/>
          </p:nvPr>
        </p:nvSpPr>
        <p:spPr bwMode="auto">
          <a:xfrm>
            <a:off x="1143000" y="6400800"/>
            <a:ext cx="75438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a:solidFill>
                  <a:srgbClr val="FF0000"/>
                </a:solidFill>
                <a:latin typeface="Times New Roman" charset="0"/>
                <a:ea typeface="ＭＳ Ｐゴシック" charset="-128"/>
                <a:cs typeface="Times New Roman" charset="0"/>
              </a:defRPr>
            </a:lvl1pPr>
          </a:lstStyle>
          <a:p>
            <a:pPr>
              <a:defRPr/>
            </a:pPr>
            <a:r>
              <a:rPr lang="en-US" altLang="ja-JP" dirty="0"/>
              <a:t>Human Interface Laboratory</a:t>
            </a:r>
            <a:r>
              <a:rPr lang="ja-JP" altLang="en-US" dirty="0" err="1"/>
              <a:t>、</a:t>
            </a:r>
            <a:r>
              <a:rPr lang="en-US" altLang="ja-JP" dirty="0"/>
              <a:t> Faculty of Engineering</a:t>
            </a:r>
            <a:r>
              <a:rPr lang="ja-JP" altLang="en-US" dirty="0" err="1"/>
              <a:t>、</a:t>
            </a:r>
            <a:r>
              <a:rPr lang="en-US" altLang="ja-JP" dirty="0"/>
              <a:t> Mie University</a:t>
            </a:r>
          </a:p>
        </p:txBody>
      </p:sp>
      <p:sp>
        <p:nvSpPr>
          <p:cNvPr id="9" name="Rectangle 6">
            <a:extLst>
              <a:ext uri="{FF2B5EF4-FFF2-40B4-BE49-F238E27FC236}">
                <a16:creationId xmlns:a16="http://schemas.microsoft.com/office/drawing/2014/main" xmlns="" id="{0C59F9BB-EC29-C54F-9ACC-3B4DA86CDB67}"/>
              </a:ext>
            </a:extLst>
          </p:cNvPr>
          <p:cNvSpPr>
            <a:spLocks noGrp="1" noChangeArrowheads="1"/>
          </p:cNvSpPr>
          <p:nvPr>
            <p:ph type="sldNum" sz="quarter" idx="4"/>
          </p:nvPr>
        </p:nvSpPr>
        <p:spPr bwMode="auto">
          <a:xfrm>
            <a:off x="0" y="6400800"/>
            <a:ext cx="116205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FF0000"/>
                </a:solidFill>
                <a:latin typeface="Verdana" panose="020B0604030504040204" pitchFamily="34" charset="0"/>
                <a:ea typeface="ＭＳ ゴシック" panose="020B0609070205080204" pitchFamily="49" charset="-128"/>
              </a:defRPr>
            </a:lvl1pPr>
          </a:lstStyle>
          <a:p>
            <a:pPr>
              <a:defRPr/>
            </a:pPr>
            <a:fld id="{2D5D7093-DFB8-4527-904C-6B55129FF2FE}"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206" r:id="rId1"/>
  </p:sldLayoutIdLst>
  <p:hf hdr="0" dt="0"/>
  <p:txStyles>
    <p:titleStyle>
      <a:lvl1pPr algn="ctr" rtl="0" eaLnBrk="0" fontAlgn="base" hangingPunct="0">
        <a:spcBef>
          <a:spcPct val="0"/>
        </a:spcBef>
        <a:spcAft>
          <a:spcPct val="0"/>
        </a:spcAft>
        <a:defRPr kumimoji="1" sz="3600">
          <a:solidFill>
            <a:srgbClr val="FFFF00"/>
          </a:solidFill>
          <a:latin typeface="Arial" charset="0"/>
          <a:ea typeface="ＭＳ ゴシック" charset="-128"/>
          <a:cs typeface="+mj-cs"/>
        </a:defRPr>
      </a:lvl1pPr>
      <a:lvl2pPr algn="ctr" rtl="0" eaLnBrk="0" fontAlgn="base" hangingPunct="0">
        <a:spcBef>
          <a:spcPct val="0"/>
        </a:spcBef>
        <a:spcAft>
          <a:spcPct val="0"/>
        </a:spcAft>
        <a:defRPr kumimoji="1" sz="3600">
          <a:solidFill>
            <a:srgbClr val="FFFF00"/>
          </a:solidFill>
          <a:latin typeface="Arial" charset="0"/>
          <a:ea typeface="ＭＳ ゴシック" pitchFamily="49" charset="-128"/>
          <a:cs typeface="ＭＳ ゴシック" pitchFamily="-110" charset="-128"/>
        </a:defRPr>
      </a:lvl2pPr>
      <a:lvl3pPr algn="ctr" rtl="0" eaLnBrk="0" fontAlgn="base" hangingPunct="0">
        <a:spcBef>
          <a:spcPct val="0"/>
        </a:spcBef>
        <a:spcAft>
          <a:spcPct val="0"/>
        </a:spcAft>
        <a:defRPr kumimoji="1" sz="3600">
          <a:solidFill>
            <a:srgbClr val="FFFF00"/>
          </a:solidFill>
          <a:latin typeface="Arial" charset="0"/>
          <a:ea typeface="ＭＳ ゴシック" pitchFamily="49" charset="-128"/>
          <a:cs typeface="ＭＳ ゴシック" pitchFamily="-110" charset="-128"/>
        </a:defRPr>
      </a:lvl3pPr>
      <a:lvl4pPr algn="ctr" rtl="0" eaLnBrk="0" fontAlgn="base" hangingPunct="0">
        <a:spcBef>
          <a:spcPct val="0"/>
        </a:spcBef>
        <a:spcAft>
          <a:spcPct val="0"/>
        </a:spcAft>
        <a:defRPr kumimoji="1" sz="3600">
          <a:solidFill>
            <a:srgbClr val="FFFF00"/>
          </a:solidFill>
          <a:latin typeface="Arial" charset="0"/>
          <a:ea typeface="ＭＳ ゴシック" pitchFamily="49" charset="-128"/>
          <a:cs typeface="ＭＳ ゴシック" pitchFamily="-110" charset="-128"/>
        </a:defRPr>
      </a:lvl4pPr>
      <a:lvl5pPr algn="ctr" rtl="0" eaLnBrk="0" fontAlgn="base" hangingPunct="0">
        <a:spcBef>
          <a:spcPct val="0"/>
        </a:spcBef>
        <a:spcAft>
          <a:spcPct val="0"/>
        </a:spcAft>
        <a:defRPr kumimoji="1" sz="3600">
          <a:solidFill>
            <a:srgbClr val="FFFF00"/>
          </a:solidFill>
          <a:latin typeface="Arial" charset="0"/>
          <a:ea typeface="ＭＳ ゴシック" pitchFamily="49" charset="-128"/>
          <a:cs typeface="ＭＳ ゴシック" pitchFamily="-110" charset="-128"/>
        </a:defRPr>
      </a:lvl5pPr>
      <a:lvl6pPr marL="457200" algn="ctr" rtl="0" fontAlgn="base">
        <a:spcBef>
          <a:spcPct val="0"/>
        </a:spcBef>
        <a:spcAft>
          <a:spcPct val="0"/>
        </a:spcAft>
        <a:defRPr kumimoji="1" sz="3600">
          <a:solidFill>
            <a:schemeClr val="bg1"/>
          </a:solidFill>
          <a:latin typeface="Times" pitchFamily="1" charset="0"/>
          <a:ea typeface="Osaka" pitchFamily="1" charset="-128"/>
        </a:defRPr>
      </a:lvl6pPr>
      <a:lvl7pPr marL="914400" algn="ctr" rtl="0" fontAlgn="base">
        <a:spcBef>
          <a:spcPct val="0"/>
        </a:spcBef>
        <a:spcAft>
          <a:spcPct val="0"/>
        </a:spcAft>
        <a:defRPr kumimoji="1" sz="3600">
          <a:solidFill>
            <a:schemeClr val="bg1"/>
          </a:solidFill>
          <a:latin typeface="Times" pitchFamily="1" charset="0"/>
          <a:ea typeface="Osaka" pitchFamily="1" charset="-128"/>
        </a:defRPr>
      </a:lvl7pPr>
      <a:lvl8pPr marL="1371600" algn="ctr" rtl="0" fontAlgn="base">
        <a:spcBef>
          <a:spcPct val="0"/>
        </a:spcBef>
        <a:spcAft>
          <a:spcPct val="0"/>
        </a:spcAft>
        <a:defRPr kumimoji="1" sz="3600">
          <a:solidFill>
            <a:schemeClr val="bg1"/>
          </a:solidFill>
          <a:latin typeface="Times" pitchFamily="1" charset="0"/>
          <a:ea typeface="Osaka" pitchFamily="1" charset="-128"/>
        </a:defRPr>
      </a:lvl8pPr>
      <a:lvl9pPr marL="1828800" algn="ctr" rtl="0" fontAlgn="base">
        <a:spcBef>
          <a:spcPct val="0"/>
        </a:spcBef>
        <a:spcAft>
          <a:spcPct val="0"/>
        </a:spcAft>
        <a:defRPr kumimoji="1" sz="3600">
          <a:solidFill>
            <a:schemeClr val="bg1"/>
          </a:solidFill>
          <a:latin typeface="Times" pitchFamily="1" charset="0"/>
          <a:ea typeface="Osaka" pitchFamily="1" charset="-128"/>
        </a:defRPr>
      </a:lvl9pPr>
    </p:titleStyle>
    <p:bodyStyle>
      <a:lvl1pPr marL="342900" indent="-342900" algn="l" rtl="0" eaLnBrk="0" fontAlgn="base" hangingPunct="0">
        <a:spcBef>
          <a:spcPct val="20000"/>
        </a:spcBef>
        <a:spcAft>
          <a:spcPct val="0"/>
        </a:spcAft>
        <a:buChar char="•"/>
        <a:defRPr kumimoji="1" sz="3200">
          <a:solidFill>
            <a:schemeClr val="bg1"/>
          </a:solidFill>
          <a:latin typeface="Arial" charset="0"/>
          <a:ea typeface="ＭＳ ゴシック" charset="-128"/>
          <a:cs typeface="+mn-cs"/>
        </a:defRPr>
      </a:lvl1pPr>
      <a:lvl2pPr marL="742950" indent="-285750" algn="l" rtl="0" eaLnBrk="0" fontAlgn="base" hangingPunct="0">
        <a:spcBef>
          <a:spcPct val="20000"/>
        </a:spcBef>
        <a:spcAft>
          <a:spcPct val="0"/>
        </a:spcAft>
        <a:buChar char="–"/>
        <a:defRPr kumimoji="1" sz="2800">
          <a:solidFill>
            <a:schemeClr val="bg1"/>
          </a:solidFill>
          <a:latin typeface="Arial" charset="0"/>
          <a:ea typeface="ＭＳ ゴシック" charset="-128"/>
          <a:cs typeface="+mn-cs"/>
        </a:defRPr>
      </a:lvl2pPr>
      <a:lvl3pPr marL="1143000" indent="-228600" algn="l" rtl="0" eaLnBrk="0" fontAlgn="base" hangingPunct="0">
        <a:spcBef>
          <a:spcPct val="20000"/>
        </a:spcBef>
        <a:spcAft>
          <a:spcPct val="0"/>
        </a:spcAft>
        <a:buChar char="•"/>
        <a:defRPr kumimoji="1" sz="2400">
          <a:solidFill>
            <a:schemeClr val="bg1"/>
          </a:solidFill>
          <a:latin typeface="Arial" charset="0"/>
          <a:ea typeface="ＭＳ ゴシック" charset="-128"/>
          <a:cs typeface="+mn-cs"/>
        </a:defRPr>
      </a:lvl3pPr>
      <a:lvl4pPr marL="1600200" indent="-228600" algn="l" rtl="0" eaLnBrk="0" fontAlgn="base" hangingPunct="0">
        <a:spcBef>
          <a:spcPct val="20000"/>
        </a:spcBef>
        <a:spcAft>
          <a:spcPct val="0"/>
        </a:spcAft>
        <a:buChar char="–"/>
        <a:defRPr kumimoji="1" sz="2000">
          <a:solidFill>
            <a:schemeClr val="bg1"/>
          </a:solidFill>
          <a:latin typeface="Arial" charset="0"/>
          <a:ea typeface="ＭＳ ゴシック" charset="-128"/>
          <a:cs typeface="+mn-cs"/>
        </a:defRPr>
      </a:lvl4pPr>
      <a:lvl5pPr marL="2057400" indent="-228600" algn="l" rtl="0" eaLnBrk="0" fontAlgn="base" hangingPunct="0">
        <a:spcBef>
          <a:spcPct val="20000"/>
        </a:spcBef>
        <a:spcAft>
          <a:spcPct val="0"/>
        </a:spcAft>
        <a:buChar char="»"/>
        <a:defRPr kumimoji="1" sz="2000">
          <a:solidFill>
            <a:schemeClr val="bg1"/>
          </a:solidFill>
          <a:latin typeface="Arial" charset="0"/>
          <a:ea typeface="ＭＳ ゴシック" charset="-128"/>
          <a:cs typeface="+mn-cs"/>
        </a:defRPr>
      </a:lvl5pPr>
      <a:lvl6pPr marL="2514600" indent="-228600" algn="l" rtl="0" fontAlgn="base">
        <a:spcBef>
          <a:spcPct val="20000"/>
        </a:spcBef>
        <a:spcAft>
          <a:spcPct val="0"/>
        </a:spcAft>
        <a:buChar char="»"/>
        <a:defRPr kumimoji="1" sz="2000">
          <a:solidFill>
            <a:schemeClr val="bg1"/>
          </a:solidFill>
          <a:latin typeface="+mn-lt"/>
          <a:ea typeface="+mn-ea"/>
        </a:defRPr>
      </a:lvl6pPr>
      <a:lvl7pPr marL="2971800" indent="-228600" algn="l" rtl="0" fontAlgn="base">
        <a:spcBef>
          <a:spcPct val="20000"/>
        </a:spcBef>
        <a:spcAft>
          <a:spcPct val="0"/>
        </a:spcAft>
        <a:buChar char="»"/>
        <a:defRPr kumimoji="1" sz="2000">
          <a:solidFill>
            <a:schemeClr val="bg1"/>
          </a:solidFill>
          <a:latin typeface="+mn-lt"/>
          <a:ea typeface="+mn-ea"/>
        </a:defRPr>
      </a:lvl7pPr>
      <a:lvl8pPr marL="3429000" indent="-228600" algn="l" rtl="0" fontAlgn="base">
        <a:spcBef>
          <a:spcPct val="20000"/>
        </a:spcBef>
        <a:spcAft>
          <a:spcPct val="0"/>
        </a:spcAft>
        <a:buChar char="»"/>
        <a:defRPr kumimoji="1" sz="2000">
          <a:solidFill>
            <a:schemeClr val="bg1"/>
          </a:solidFill>
          <a:latin typeface="+mn-lt"/>
          <a:ea typeface="+mn-ea"/>
        </a:defRPr>
      </a:lvl8pPr>
      <a:lvl9pPr marL="3886200" indent="-228600" algn="l" rtl="0" fontAlgn="base">
        <a:spcBef>
          <a:spcPct val="20000"/>
        </a:spcBef>
        <a:spcAft>
          <a:spcPct val="0"/>
        </a:spcAft>
        <a:buChar char="»"/>
        <a:defRPr kumimoji="1" sz="2000">
          <a:solidFill>
            <a:schemeClr val="bg1"/>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6.png"/><Relationship Id="rId5" Type="http://schemas.microsoft.com/office/2007/relationships/hdphoto" Target="../media/hdphoto1.wdp"/><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mailto:hayashida@ai.info.mie-u.ac.jp" TargetMode="Externa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jpeg"/><Relationship Id="rId7" Type="http://schemas.openxmlformats.org/officeDocument/2006/relationships/image" Target="../media/image43.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5.png"/><Relationship Id="rId7"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テキスト ボックス 4"/>
          <p:cNvSpPr txBox="1">
            <a:spLocks noChangeArrowheads="1"/>
          </p:cNvSpPr>
          <p:nvPr/>
        </p:nvSpPr>
        <p:spPr bwMode="auto">
          <a:xfrm>
            <a:off x="1141413" y="1485900"/>
            <a:ext cx="3346450" cy="646113"/>
          </a:xfrm>
          <a:prstGeom prst="rect">
            <a:avLst/>
          </a:prstGeom>
          <a:noFill/>
          <a:ln w="9525">
            <a:noFill/>
            <a:miter lim="800000"/>
            <a:headEnd/>
            <a:tailEnd/>
          </a:ln>
        </p:spPr>
        <p:txBody>
          <a:bodyPr wrap="none">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eaLnBrk="0" fontAlgn="base" hangingPunct="0">
              <a:spcBef>
                <a:spcPct val="0"/>
              </a:spcBef>
              <a:spcAft>
                <a:spcPct val="0"/>
              </a:spcAft>
              <a:defRPr kumimoji="1" sz="2400">
                <a:solidFill>
                  <a:schemeClr val="tx1"/>
                </a:solidFill>
                <a:latin typeface="Arial" charset="0"/>
                <a:ea typeface="ＭＳ Ｐゴシック" charset="-128"/>
              </a:defRPr>
            </a:lvl6pPr>
            <a:lvl7pPr marL="914400" eaLnBrk="0" fontAlgn="base" hangingPunct="0">
              <a:spcBef>
                <a:spcPct val="0"/>
              </a:spcBef>
              <a:spcAft>
                <a:spcPct val="0"/>
              </a:spcAft>
              <a:defRPr kumimoji="1" sz="2400">
                <a:solidFill>
                  <a:schemeClr val="tx1"/>
                </a:solidFill>
                <a:latin typeface="Arial" charset="0"/>
                <a:ea typeface="ＭＳ Ｐゴシック" charset="-128"/>
              </a:defRPr>
            </a:lvl7pPr>
            <a:lvl8pPr marL="1371600" eaLnBrk="0" fontAlgn="base" hangingPunct="0">
              <a:spcBef>
                <a:spcPct val="0"/>
              </a:spcBef>
              <a:spcAft>
                <a:spcPct val="0"/>
              </a:spcAft>
              <a:defRPr kumimoji="1" sz="2400">
                <a:solidFill>
                  <a:schemeClr val="tx1"/>
                </a:solidFill>
                <a:latin typeface="Arial" charset="0"/>
                <a:ea typeface="ＭＳ Ｐゴシック" charset="-128"/>
              </a:defRPr>
            </a:lvl8pPr>
            <a:lvl9pPr marL="18288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defRPr/>
            </a:pPr>
            <a:r>
              <a:rPr lang="ja-JP" altLang="en-US" sz="3600" b="1">
                <a:solidFill>
                  <a:srgbClr val="0000CC"/>
                </a:solidFill>
                <a:effectLst>
                  <a:outerShdw blurRad="38100" dist="38100" dir="2700000" algn="tl">
                    <a:srgbClr val="C0C0C0"/>
                  </a:outerShdw>
                </a:effectLst>
              </a:rPr>
              <a:t>研究シーズ紹介</a:t>
            </a:r>
          </a:p>
        </p:txBody>
      </p:sp>
      <p:sp>
        <p:nvSpPr>
          <p:cNvPr id="9" name="テキスト ボックス 8"/>
          <p:cNvSpPr txBox="1"/>
          <p:nvPr/>
        </p:nvSpPr>
        <p:spPr>
          <a:xfrm>
            <a:off x="674962" y="566279"/>
            <a:ext cx="6820151" cy="769441"/>
          </a:xfrm>
          <a:prstGeom prst="rect">
            <a:avLst/>
          </a:prstGeom>
          <a:noFill/>
        </p:spPr>
        <p:txBody>
          <a:bodyPr>
            <a:spAutoFit/>
          </a:bodyPr>
          <a:lstStyle/>
          <a:p>
            <a:pPr eaLnBrk="1" fontAlgn="auto" hangingPunct="1">
              <a:spcBef>
                <a:spcPts val="0"/>
              </a:spcBef>
              <a:spcAft>
                <a:spcPts val="0"/>
              </a:spcAft>
              <a:defRPr/>
            </a:pPr>
            <a:r>
              <a:rPr lang="ja-JP" altLang="en-US" sz="4400" dirty="0">
                <a:ln w="3175">
                  <a:solidFill>
                    <a:schemeClr val="tx1"/>
                  </a:solidFill>
                </a:ln>
                <a:solidFill>
                  <a:srgbClr val="6EE1FF"/>
                </a:solidFill>
                <a:latin typeface="HGP創英角ﾎﾟｯﾌﾟ体" pitchFamily="50" charset="-128"/>
                <a:ea typeface="HGP創英角ﾎﾟｯﾌﾟ体" pitchFamily="50" charset="-128"/>
                <a:cs typeface="ＤＦＰ太丸ゴシック体"/>
              </a:rPr>
              <a:t>情報工学専攻</a:t>
            </a:r>
            <a:endParaRPr lang="en-US" altLang="ja-JP" sz="4400" dirty="0">
              <a:ln w="3175">
                <a:solidFill>
                  <a:schemeClr val="tx1"/>
                </a:solidFill>
              </a:ln>
              <a:solidFill>
                <a:srgbClr val="6EE1FF"/>
              </a:solidFill>
              <a:latin typeface="HGP創英角ﾎﾟｯﾌﾟ体" pitchFamily="50" charset="-128"/>
              <a:ea typeface="HGP創英角ﾎﾟｯﾌﾟ体" pitchFamily="50" charset="-128"/>
              <a:cs typeface="ＤＦＰ太丸ゴシック体"/>
            </a:endParaRPr>
          </a:p>
        </p:txBody>
      </p:sp>
      <p:sp>
        <p:nvSpPr>
          <p:cNvPr id="6148" name="正方形/長方形 9"/>
          <p:cNvSpPr>
            <a:spLocks noChangeArrowheads="1"/>
          </p:cNvSpPr>
          <p:nvPr/>
        </p:nvSpPr>
        <p:spPr bwMode="auto">
          <a:xfrm>
            <a:off x="4343400" y="5851525"/>
            <a:ext cx="367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37931725" indent="-37474525">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000" b="1">
                <a:solidFill>
                  <a:srgbClr val="0000CC"/>
                </a:solidFill>
                <a:latin typeface="ＭＳ Ｐゴシック" panose="020B0600070205080204" pitchFamily="50" charset="-128"/>
                <a:cs typeface="Times New Roman" panose="02020603050405020304" pitchFamily="18" charset="0"/>
              </a:rPr>
              <a:t>【http://www.info.mie-u.ac.jp/】</a:t>
            </a:r>
            <a:endParaRPr lang="ja-JP" altLang="en-US" sz="2000" b="1">
              <a:solidFill>
                <a:srgbClr val="0000CC"/>
              </a:solidFill>
              <a:latin typeface="ＭＳ Ｐゴシック" panose="020B0600070205080204" pitchFamily="50" charset="-128"/>
              <a:cs typeface="Times New Roman" panose="02020603050405020304" pitchFamily="18" charset="0"/>
            </a:endParaRPr>
          </a:p>
        </p:txBody>
      </p:sp>
      <p:pic>
        <p:nvPicPr>
          <p:cNvPr id="153" name="図 152" descr="工学部建物.jpg"/>
          <p:cNvPicPr>
            <a:picLocks noChangeAspect="1"/>
          </p:cNvPicPr>
          <p:nvPr/>
        </p:nvPicPr>
        <p:blipFill>
          <a:blip r:embed="rId3"/>
          <a:stretch>
            <a:fillRect/>
          </a:stretch>
        </p:blipFill>
        <p:spPr>
          <a:xfrm>
            <a:off x="2830285" y="2367842"/>
            <a:ext cx="5371413" cy="3576107"/>
          </a:xfrm>
          <a:prstGeom prst="rect">
            <a:avLst/>
          </a:prstGeom>
          <a:effectLst>
            <a:softEdge rad="317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a:spLocks noChangeArrowheads="1"/>
          </p:cNvSpPr>
          <p:nvPr/>
        </p:nvSpPr>
        <p:spPr bwMode="auto">
          <a:xfrm>
            <a:off x="0" y="6457950"/>
            <a:ext cx="9144000" cy="400050"/>
          </a:xfrm>
          <a:prstGeom prst="rect">
            <a:avLst/>
          </a:prstGeom>
          <a:solidFill>
            <a:srgbClr val="4B4D8A"/>
          </a:solidFill>
          <a:ln w="9525">
            <a:solidFill>
              <a:srgbClr val="4A7EBB"/>
            </a:solidFill>
            <a:miter lim="800000"/>
            <a:headEnd/>
            <a:tailEnd/>
          </a:ln>
          <a:effectLst>
            <a:outerShdw blurRad="40000" dist="23000" dir="5400000" rotWithShape="0">
              <a:srgbClr val="808080">
                <a:alpha val="34998"/>
              </a:srgbClr>
            </a:outerShdw>
          </a:effectLst>
        </p:spPr>
        <p:txBody>
          <a:bodyPr anchor="b">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eaLnBrk="0" fontAlgn="base" hangingPunct="0">
              <a:spcBef>
                <a:spcPct val="0"/>
              </a:spcBef>
              <a:spcAft>
                <a:spcPct val="0"/>
              </a:spcAft>
              <a:defRPr kumimoji="1" sz="2400">
                <a:solidFill>
                  <a:schemeClr val="tx1"/>
                </a:solidFill>
                <a:latin typeface="Arial" charset="0"/>
                <a:ea typeface="ＭＳ Ｐゴシック" charset="-128"/>
              </a:defRPr>
            </a:lvl6pPr>
            <a:lvl7pPr marL="914400" eaLnBrk="0" fontAlgn="base" hangingPunct="0">
              <a:spcBef>
                <a:spcPct val="0"/>
              </a:spcBef>
              <a:spcAft>
                <a:spcPct val="0"/>
              </a:spcAft>
              <a:defRPr kumimoji="1" sz="2400">
                <a:solidFill>
                  <a:schemeClr val="tx1"/>
                </a:solidFill>
                <a:latin typeface="Arial" charset="0"/>
                <a:ea typeface="ＭＳ Ｐゴシック" charset="-128"/>
              </a:defRPr>
            </a:lvl7pPr>
            <a:lvl8pPr marL="1371600" eaLnBrk="0" fontAlgn="base" hangingPunct="0">
              <a:spcBef>
                <a:spcPct val="0"/>
              </a:spcBef>
              <a:spcAft>
                <a:spcPct val="0"/>
              </a:spcAft>
              <a:defRPr kumimoji="1" sz="2400">
                <a:solidFill>
                  <a:schemeClr val="tx1"/>
                </a:solidFill>
                <a:latin typeface="Arial" charset="0"/>
                <a:ea typeface="ＭＳ Ｐゴシック" charset="-128"/>
              </a:defRPr>
            </a:lvl8pPr>
            <a:lvl9pPr marL="1828800" eaLnBrk="0" fontAlgn="base" hangingPunct="0">
              <a:spcBef>
                <a:spcPct val="0"/>
              </a:spcBef>
              <a:spcAft>
                <a:spcPct val="0"/>
              </a:spcAft>
              <a:defRPr kumimoji="1" sz="2400">
                <a:solidFill>
                  <a:schemeClr val="tx1"/>
                </a:solidFill>
                <a:latin typeface="Arial" charset="0"/>
                <a:ea typeface="ＭＳ Ｐゴシック" charset="-128"/>
              </a:defRPr>
            </a:lvl9pPr>
          </a:lstStyle>
          <a:p>
            <a:pPr>
              <a:spcAft>
                <a:spcPts val="3000"/>
              </a:spcAft>
              <a:defRPr/>
            </a:pPr>
            <a:r>
              <a:rPr kumimoji="0" lang="ja-JP" altLang="en-US" sz="2000" b="1" dirty="0">
                <a:solidFill>
                  <a:prstClr val="white"/>
                </a:solidFill>
                <a:latin typeface="ＭＳ Ｐゴシック" charset="-128"/>
                <a:ea typeface="ＭＳ ゴシック" charset="-128"/>
              </a:rPr>
              <a:t>パターン情報処理（ﾈｯﾄﾜｰｸｾﾝｼﾝｸﾞ）研究室</a:t>
            </a:r>
            <a:r>
              <a:rPr kumimoji="0" lang="en-US" altLang="ja-JP" sz="2000" b="1" dirty="0">
                <a:solidFill>
                  <a:prstClr val="white"/>
                </a:solidFill>
                <a:latin typeface="ＭＳ Ｐゴシック" charset="-128"/>
                <a:ea typeface="ＭＳ ゴシック" charset="-128"/>
              </a:rPr>
              <a:t>  </a:t>
            </a:r>
            <a:r>
              <a:rPr kumimoji="0" lang="ja-JP" altLang="en-US" sz="2000" b="1" dirty="0">
                <a:solidFill>
                  <a:prstClr val="white"/>
                </a:solidFill>
                <a:latin typeface="ＭＳ Ｐゴシック" charset="-128"/>
                <a:ea typeface="ＭＳ ゴシック" charset="-128"/>
              </a:rPr>
              <a:t>　　　</a:t>
            </a:r>
            <a:r>
              <a:rPr lang="en-US" altLang="ja-JP" sz="1800" b="1" dirty="0">
                <a:solidFill>
                  <a:srgbClr val="FFFFFF"/>
                </a:solidFill>
                <a:latin typeface="Times New Roman" panose="02020603050405020304" pitchFamily="18" charset="0"/>
                <a:ea typeface="ＭＳ ゴシック" panose="020B0609070205080204" pitchFamily="49" charset="-128"/>
              </a:rPr>
              <a:t>http://www.pa.info.mie-u.ac.jp/</a:t>
            </a:r>
          </a:p>
        </p:txBody>
      </p:sp>
      <p:graphicFrame>
        <p:nvGraphicFramePr>
          <p:cNvPr id="3" name="表 2"/>
          <p:cNvGraphicFramePr>
            <a:graphicFrameLocks noGrp="1"/>
          </p:cNvGraphicFramePr>
          <p:nvPr>
            <p:extLst>
              <p:ext uri="{D42A27DB-BD31-4B8C-83A1-F6EECF244321}">
                <p14:modId xmlns:p14="http://schemas.microsoft.com/office/powerpoint/2010/main" val="1762380536"/>
              </p:ext>
            </p:extLst>
          </p:nvPr>
        </p:nvGraphicFramePr>
        <p:xfrm>
          <a:off x="0" y="0"/>
          <a:ext cx="9144000" cy="5218113"/>
        </p:xfrm>
        <a:graphic>
          <a:graphicData uri="http://schemas.openxmlformats.org/drawingml/2006/table">
            <a:tbl>
              <a:tblPr firstRow="1" bandRow="1">
                <a:tableStyleId>{5C22544A-7EE6-4342-B048-85BDC9FD1C3A}</a:tableStyleId>
              </a:tblPr>
              <a:tblGrid>
                <a:gridCol w="2923715">
                  <a:extLst>
                    <a:ext uri="{9D8B030D-6E8A-4147-A177-3AD203B41FA5}">
                      <a16:colId xmlns:a16="http://schemas.microsoft.com/office/drawing/2014/main" xmlns="" val="20000"/>
                    </a:ext>
                  </a:extLst>
                </a:gridCol>
                <a:gridCol w="6220285">
                  <a:extLst>
                    <a:ext uri="{9D8B030D-6E8A-4147-A177-3AD203B41FA5}">
                      <a16:colId xmlns:a16="http://schemas.microsoft.com/office/drawing/2014/main" xmlns="" val="20001"/>
                    </a:ext>
                  </a:extLst>
                </a:gridCol>
              </a:tblGrid>
              <a:tr h="2593433">
                <a:tc>
                  <a:txBody>
                    <a:bodyPr/>
                    <a:lstStyle/>
                    <a:p>
                      <a:pPr algn="ctr"/>
                      <a:r>
                        <a:rPr kumimoji="1" lang="ja-JP" altLang="en-US" sz="1800" b="0" dirty="0">
                          <a:solidFill>
                            <a:schemeClr val="tx1"/>
                          </a:solidFill>
                        </a:rPr>
                        <a:t>教授　成瀬　央</a:t>
                      </a:r>
                      <a:endParaRPr kumimoji="1" lang="en-US" altLang="ja-JP" sz="1800" b="0" dirty="0">
                        <a:solidFill>
                          <a:schemeClr val="tx1"/>
                        </a:solidFill>
                      </a:endParaRPr>
                    </a:p>
                    <a:p>
                      <a:endParaRPr kumimoji="1" lang="ja-JP" altLang="en-US" sz="1800" dirty="0">
                        <a:solidFill>
                          <a:schemeClr val="tx1"/>
                        </a:solidFill>
                      </a:endParaRPr>
                    </a:p>
                  </a:txBody>
                  <a:tcPr marT="45725" marB="45725">
                    <a:solidFill>
                      <a:srgbClr val="CECFE4"/>
                    </a:solidFill>
                  </a:tcPr>
                </a:tc>
                <a:tc>
                  <a:txBody>
                    <a:bodyPr/>
                    <a:lstStyle/>
                    <a:p>
                      <a:r>
                        <a:rPr kumimoji="1" lang="ja-JP" altLang="en-US" sz="1600" b="0" dirty="0">
                          <a:solidFill>
                            <a:schemeClr val="tx1"/>
                          </a:solidFill>
                          <a:latin typeface="+mn-ea"/>
                          <a:ea typeface="+mn-ea"/>
                        </a:rPr>
                        <a:t>　安全・安心な社会を目指して、防災・減災に役立つ、</a:t>
                      </a:r>
                      <a:r>
                        <a:rPr kumimoji="1" lang="ja-JP" altLang="en-US" sz="1600" b="0" i="0" u="none" strike="noStrike" kern="1200" cap="none" spc="0" normalizeH="0" baseline="0" noProof="0" dirty="0">
                          <a:ln>
                            <a:noFill/>
                          </a:ln>
                          <a:solidFill>
                            <a:schemeClr val="tx1"/>
                          </a:solidFill>
                          <a:effectLst/>
                          <a:uLnTx/>
                          <a:uFillTx/>
                          <a:latin typeface="+mn-ea"/>
                          <a:ea typeface="+mn-ea"/>
                          <a:cs typeface="Times New Roman" panose="02020603050405020304" pitchFamily="18" charset="0"/>
                        </a:rPr>
                        <a:t>光ファイバをセンサとして用いた分布型ひずみセンシング</a:t>
                      </a:r>
                      <a:r>
                        <a:rPr kumimoji="1" lang="ja-JP" altLang="en-US" sz="1600" b="0" dirty="0">
                          <a:solidFill>
                            <a:schemeClr val="tx1"/>
                          </a:solidFill>
                          <a:latin typeface="+mn-ea"/>
                          <a:ea typeface="+mn-ea"/>
                        </a:rPr>
                        <a:t>についての研究を行っています。</a:t>
                      </a:r>
                      <a:r>
                        <a:rPr kumimoji="1" lang="ja-JP" altLang="en-US" sz="1600" b="0" i="0" u="none" strike="noStrike" kern="1200" cap="none" spc="0" normalizeH="0" baseline="0" noProof="0" dirty="0">
                          <a:ln>
                            <a:noFill/>
                          </a:ln>
                          <a:solidFill>
                            <a:schemeClr val="tx1"/>
                          </a:solidFill>
                          <a:effectLst/>
                          <a:uLnTx/>
                          <a:uFillTx/>
                          <a:latin typeface="+mn-ea"/>
                          <a:ea typeface="+mn-ea"/>
                          <a:cs typeface="Times New Roman" panose="02020603050405020304" pitchFamily="18" charset="0"/>
                        </a:rPr>
                        <a:t>観測される光信号の物理的特性と計測対象の力学的解析に基づいて、また情報、機械、電子、土木などの幅広い工学的観点から、ひずみ計測のための新しい信号解析方法やそれを具体化するアルゴリズムなどの基礎的研究と、それをさまざまな構造物のひずみや変形モニタリングに用いるための研究を進めています。この研究の多くの部分は、温度センシングにも応用が可能です。</a:t>
                      </a:r>
                      <a:endParaRPr kumimoji="1" lang="en-US" altLang="ja-JP" sz="1600" b="0" i="0" u="none" strike="noStrike" kern="1200" cap="none" spc="0" normalizeH="0" baseline="0" noProof="0" dirty="0">
                        <a:ln>
                          <a:noFill/>
                        </a:ln>
                        <a:solidFill>
                          <a:schemeClr val="tx1"/>
                        </a:solidFill>
                        <a:effectLst/>
                        <a:uLnTx/>
                        <a:uFillTx/>
                        <a:latin typeface="+mn-ea"/>
                        <a:ea typeface="+mn-ea"/>
                        <a:cs typeface="Times New Roman" panose="02020603050405020304" pitchFamily="18" charset="0"/>
                      </a:endParaRPr>
                    </a:p>
                    <a:p>
                      <a:endParaRPr kumimoji="1" lang="en-US" altLang="ja-JP" sz="1600" b="0" i="0" u="none" strike="noStrike" kern="1200" cap="none" spc="0" normalizeH="0" baseline="0" noProof="0" dirty="0">
                        <a:ln>
                          <a:noFill/>
                        </a:ln>
                        <a:solidFill>
                          <a:schemeClr val="tx1"/>
                        </a:solidFill>
                        <a:effectLst/>
                        <a:uLnTx/>
                        <a:uFillTx/>
                        <a:latin typeface="+mn-ea"/>
                        <a:ea typeface="+mn-ea"/>
                        <a:cs typeface="Times New Roman" panose="02020603050405020304" pitchFamily="18" charset="0"/>
                      </a:endParaRPr>
                    </a:p>
                    <a:p>
                      <a:pPr algn="ctr"/>
                      <a:r>
                        <a:rPr kumimoji="1" lang="ja-JP" altLang="en-US" sz="1600" b="0" dirty="0">
                          <a:solidFill>
                            <a:schemeClr val="tx1"/>
                          </a:solidFill>
                          <a:latin typeface="+mn-ea"/>
                          <a:ea typeface="+mn-ea"/>
                        </a:rPr>
                        <a:t>連絡先：</a:t>
                      </a:r>
                      <a:r>
                        <a:rPr kumimoji="1" lang="en-US" altLang="ja-JP" sz="1600" b="0" dirty="0">
                          <a:solidFill>
                            <a:schemeClr val="tx1"/>
                          </a:solidFill>
                          <a:latin typeface="+mn-ea"/>
                          <a:ea typeface="+mn-ea"/>
                        </a:rPr>
                        <a:t>059-231-9729</a:t>
                      </a:r>
                      <a:r>
                        <a:rPr kumimoji="1" lang="ja-JP" altLang="en-US" sz="1600" b="0" dirty="0" err="1">
                          <a:solidFill>
                            <a:schemeClr val="tx1"/>
                          </a:solidFill>
                          <a:latin typeface="+mn-ea"/>
                          <a:ea typeface="+mn-ea"/>
                        </a:rPr>
                        <a:t>、</a:t>
                      </a:r>
                      <a:r>
                        <a:rPr kumimoji="1" lang="ja-JP" altLang="en-US" sz="1600" b="0" baseline="0" dirty="0">
                          <a:solidFill>
                            <a:schemeClr val="tx1"/>
                          </a:solidFill>
                          <a:latin typeface="+mn-ea"/>
                          <a:ea typeface="+mn-ea"/>
                        </a:rPr>
                        <a:t> </a:t>
                      </a:r>
                      <a:r>
                        <a:rPr kumimoji="1" lang="en-US" altLang="ja-JP" sz="1600" b="0" dirty="0">
                          <a:solidFill>
                            <a:schemeClr val="tx1"/>
                          </a:solidFill>
                          <a:latin typeface="+mn-ea"/>
                          <a:ea typeface="+mn-ea"/>
                        </a:rPr>
                        <a:t>naruse@pa.info.mie-u.ac.jp</a:t>
                      </a:r>
                      <a:endParaRPr kumimoji="1" lang="ja-JP" altLang="en-US" sz="1600" b="0" dirty="0">
                        <a:solidFill>
                          <a:schemeClr val="tx1"/>
                        </a:solidFill>
                        <a:latin typeface="+mn-ea"/>
                        <a:ea typeface="+mn-ea"/>
                      </a:endParaRPr>
                    </a:p>
                  </a:txBody>
                  <a:tcPr marT="45725" marB="45725">
                    <a:solidFill>
                      <a:srgbClr val="CECFE4"/>
                    </a:solidFill>
                  </a:tcPr>
                </a:tc>
                <a:extLst>
                  <a:ext uri="{0D108BD9-81ED-4DB2-BD59-A6C34878D82A}">
                    <a16:rowId xmlns:a16="http://schemas.microsoft.com/office/drawing/2014/main" xmlns="" val="10000"/>
                  </a:ext>
                </a:extLst>
              </a:tr>
              <a:tr h="2624680">
                <a:tc>
                  <a:txBody>
                    <a:bodyPr/>
                    <a:lstStyle/>
                    <a:p>
                      <a:pPr algn="ctr"/>
                      <a:r>
                        <a:rPr kumimoji="1" lang="ja-JP" altLang="en-US" sz="1800" dirty="0">
                          <a:solidFill>
                            <a:schemeClr val="tx1"/>
                          </a:solidFill>
                        </a:rPr>
                        <a:t>准教授　成枝　秀介</a:t>
                      </a:r>
                    </a:p>
                  </a:txBody>
                  <a:tcPr marT="45725" marB="45725">
                    <a:solidFill>
                      <a:srgbClr val="B9BBD9"/>
                    </a:solidFill>
                  </a:tcPr>
                </a:tc>
                <a:tc>
                  <a:txBody>
                    <a:bodyPr/>
                    <a:lstStyle/>
                    <a:p>
                      <a:r>
                        <a:rPr kumimoji="1" lang="ja-JP" altLang="en-US" sz="1800" dirty="0">
                          <a:solidFill>
                            <a:schemeClr val="tx1"/>
                          </a:solidFill>
                          <a:latin typeface="+mn-ea"/>
                          <a:ea typeface="+mn-ea"/>
                        </a:rPr>
                        <a:t>　</a:t>
                      </a:r>
                      <a:r>
                        <a:rPr kumimoji="1" lang="ja-JP" altLang="en-US" sz="1600" dirty="0">
                          <a:solidFill>
                            <a:schemeClr val="tx1"/>
                          </a:solidFill>
                          <a:latin typeface="+mn-ea"/>
                          <a:ea typeface="+mn-ea"/>
                        </a:rPr>
                        <a:t>近年の情報通信社会を支えている無線信号処理技術についての研究を行っています。特に、近年検討が進んでいる無線周波数帯有効活用のための周波数共用システム上、または一般的な無線端末周囲の電波環境検知・把握（他無線通信システムの通信状況等）技術（スペクトルセンシング技術）を開発しています。また、複数の無線センサ端末を用いてセンサネットワークを構築し、これを用いた環境情報収集技術や協調して電波環境検知・把握を行う協調センシング技術についても開発しています。</a:t>
                      </a:r>
                      <a:endParaRPr kumimoji="1" lang="en-US" altLang="ja-JP" sz="1600" dirty="0">
                        <a:solidFill>
                          <a:schemeClr val="tx1"/>
                        </a:solidFill>
                        <a:latin typeface="+mn-ea"/>
                        <a:ea typeface="+mn-ea"/>
                      </a:endParaRPr>
                    </a:p>
                    <a:p>
                      <a:endParaRPr kumimoji="1" lang="en-US" altLang="ja-JP" sz="1600" dirty="0">
                        <a:solidFill>
                          <a:schemeClr val="tx1"/>
                        </a:solidFill>
                        <a:latin typeface="+mn-ea"/>
                        <a:ea typeface="+mn-ea"/>
                      </a:endParaRPr>
                    </a:p>
                    <a:p>
                      <a:pPr algn="ctr"/>
                      <a:r>
                        <a:rPr kumimoji="1" lang="ja-JP" altLang="en-US" sz="1600" dirty="0">
                          <a:solidFill>
                            <a:schemeClr val="tx1"/>
                          </a:solidFill>
                          <a:latin typeface="+mn-ea"/>
                          <a:ea typeface="+mn-ea"/>
                        </a:rPr>
                        <a:t>連絡先：</a:t>
                      </a:r>
                      <a:r>
                        <a:rPr kumimoji="1" lang="en-US" altLang="ja-JP" sz="1600" dirty="0">
                          <a:solidFill>
                            <a:schemeClr val="tx1"/>
                          </a:solidFill>
                          <a:latin typeface="+mn-ea"/>
                          <a:ea typeface="+mn-ea"/>
                        </a:rPr>
                        <a:t>059-231-5362</a:t>
                      </a:r>
                      <a:r>
                        <a:rPr kumimoji="1" lang="ja-JP" altLang="en-US" sz="1600" dirty="0" err="1">
                          <a:solidFill>
                            <a:schemeClr val="tx1"/>
                          </a:solidFill>
                          <a:latin typeface="+mn-ea"/>
                          <a:ea typeface="+mn-ea"/>
                        </a:rPr>
                        <a:t>、</a:t>
                      </a:r>
                      <a:r>
                        <a:rPr kumimoji="1" lang="ja-JP" altLang="en-US" sz="1600" dirty="0">
                          <a:solidFill>
                            <a:schemeClr val="tx1"/>
                          </a:solidFill>
                          <a:latin typeface="+mn-ea"/>
                          <a:ea typeface="+mn-ea"/>
                        </a:rPr>
                        <a:t> </a:t>
                      </a:r>
                      <a:r>
                        <a:rPr kumimoji="1" lang="en-US" altLang="ja-JP" sz="1600" dirty="0">
                          <a:solidFill>
                            <a:schemeClr val="tx1"/>
                          </a:solidFill>
                          <a:latin typeface="+mn-ea"/>
                          <a:ea typeface="+mn-ea"/>
                        </a:rPr>
                        <a:t>narieda@pa.info.mie-u.ac.jp</a:t>
                      </a:r>
                      <a:endParaRPr kumimoji="1" lang="ja-JP" altLang="en-US" sz="1600" dirty="0">
                        <a:solidFill>
                          <a:schemeClr val="tx1"/>
                        </a:solidFill>
                        <a:latin typeface="+mn-ea"/>
                        <a:ea typeface="+mn-ea"/>
                      </a:endParaRPr>
                    </a:p>
                  </a:txBody>
                  <a:tcPr marT="45725" marB="45725">
                    <a:solidFill>
                      <a:srgbClr val="B9BBD9"/>
                    </a:solidFill>
                  </a:tcPr>
                </a:tc>
                <a:extLst>
                  <a:ext uri="{0D108BD9-81ED-4DB2-BD59-A6C34878D82A}">
                    <a16:rowId xmlns:a16="http://schemas.microsoft.com/office/drawing/2014/main" xmlns="" val="10001"/>
                  </a:ext>
                </a:extLst>
              </a:tr>
            </a:tbl>
          </a:graphicData>
        </a:graphic>
      </p:graphicFrame>
      <p:pic>
        <p:nvPicPr>
          <p:cNvPr id="19470" name="図 4"/>
          <p:cNvPicPr>
            <a:picLocks noChangeAspect="1"/>
          </p:cNvPicPr>
          <p:nvPr/>
        </p:nvPicPr>
        <p:blipFill>
          <a:blip r:embed="rId2">
            <a:extLst>
              <a:ext uri="{28A0092B-C50C-407E-A947-70E740481C1C}">
                <a14:useLocalDpi xmlns:a14="http://schemas.microsoft.com/office/drawing/2010/main" val="0"/>
              </a:ext>
            </a:extLst>
          </a:blip>
          <a:srcRect b="7248"/>
          <a:stretch>
            <a:fillRect/>
          </a:stretch>
        </p:blipFill>
        <p:spPr bwMode="auto">
          <a:xfrm>
            <a:off x="795338" y="3038475"/>
            <a:ext cx="133826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図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338" y="427038"/>
            <a:ext cx="1338262"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5"/>
          <p:cNvSpPr>
            <a:spLocks noChangeArrowheads="1"/>
          </p:cNvSpPr>
          <p:nvPr/>
        </p:nvSpPr>
        <p:spPr bwMode="auto">
          <a:xfrm>
            <a:off x="0" y="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kumimoji="0" lang="ja-JP" altLang="en-US" sz="1200">
              <a:solidFill>
                <a:srgbClr val="000000"/>
              </a:solidFill>
              <a:latin typeface="Arial" panose="020B0604020202020204" pitchFamily="34" charset="0"/>
              <a:ea typeface="ＭＳ ゴシック" panose="020B0609070205080204" pitchFamily="49" charset="-128"/>
            </a:endParaRPr>
          </a:p>
          <a:p>
            <a:pPr>
              <a:spcBef>
                <a:spcPct val="0"/>
              </a:spcBef>
              <a:buFontTx/>
              <a:buNone/>
            </a:pPr>
            <a:endParaRPr lang="ja-JP" altLang="en-US" sz="2800">
              <a:solidFill>
                <a:srgbClr val="FFFF00"/>
              </a:solidFill>
              <a:latin typeface="Arial" panose="020B0604020202020204" pitchFamily="34" charset="0"/>
              <a:ea typeface="ＭＳ ゴシック" panose="020B0609070205080204" pitchFamily="49" charset="-128"/>
            </a:endParaRPr>
          </a:p>
        </p:txBody>
      </p:sp>
      <p:sp>
        <p:nvSpPr>
          <p:cNvPr id="17411" name="テキスト ボックス 35"/>
          <p:cNvSpPr txBox="1">
            <a:spLocks noChangeArrowheads="1"/>
          </p:cNvSpPr>
          <p:nvPr/>
        </p:nvSpPr>
        <p:spPr bwMode="auto">
          <a:xfrm>
            <a:off x="216250" y="1447800"/>
            <a:ext cx="8711501" cy="3385542"/>
          </a:xfrm>
          <a:prstGeom prst="rect">
            <a:avLst/>
          </a:prstGeom>
          <a:noFill/>
          <a:ln w="9525">
            <a:solidFill>
              <a:schemeClr val="tx1"/>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r>
              <a:rPr lang="ja-JP" altLang="en-US" sz="1600" b="1" u="sng" dirty="0">
                <a:solidFill>
                  <a:srgbClr val="4B4D8A"/>
                </a:solidFill>
                <a:latin typeface="+mn-ea"/>
                <a:ea typeface="+mn-ea"/>
              </a:rPr>
              <a:t>研究室概要</a:t>
            </a:r>
            <a:r>
              <a:rPr lang="ja-JP" altLang="en-US" sz="1600" b="1" dirty="0">
                <a:solidFill>
                  <a:srgbClr val="4B4D8A"/>
                </a:solidFill>
                <a:latin typeface="+mn-ea"/>
                <a:ea typeface="+mn-ea"/>
              </a:rPr>
              <a:t>：</a:t>
            </a:r>
            <a:r>
              <a:rPr lang="ja-JP" altLang="en-US" sz="1600" b="1" dirty="0">
                <a:effectLst/>
                <a:latin typeface="+mn-ea"/>
                <a:ea typeface="+mn-ea"/>
              </a:rPr>
              <a:t> </a:t>
            </a:r>
            <a:endParaRPr lang="en-US" altLang="ja-JP" sz="1600" b="1" dirty="0">
              <a:effectLst/>
              <a:latin typeface="+mn-ea"/>
              <a:ea typeface="+mn-ea"/>
            </a:endParaRPr>
          </a:p>
          <a:p>
            <a:pPr>
              <a:spcBef>
                <a:spcPct val="0"/>
              </a:spcBef>
              <a:buFontTx/>
              <a:buNone/>
              <a:defRPr/>
            </a:pPr>
            <a:r>
              <a:rPr lang="ja-JP" altLang="en-US" sz="1600" dirty="0">
                <a:effectLst/>
                <a:latin typeface="+mn-ea"/>
                <a:ea typeface="+mn-ea"/>
              </a:rPr>
              <a:t>　我々の神経系・筋骨格系・循環器系を</a:t>
            </a:r>
            <a:r>
              <a:rPr lang="ja-JP" altLang="en-US" sz="1600" dirty="0">
                <a:effectLst/>
                <a:latin typeface="+mn-ea"/>
              </a:rPr>
              <a:t>知的な情報処理システムとして捉え、それらを研究対象に、</a:t>
            </a:r>
            <a:endParaRPr lang="en-US" altLang="ja-JP" sz="1600" dirty="0">
              <a:effectLst/>
              <a:latin typeface="+mn-ea"/>
            </a:endParaRPr>
          </a:p>
          <a:p>
            <a:pPr>
              <a:spcBef>
                <a:spcPct val="0"/>
              </a:spcBef>
              <a:buFontTx/>
              <a:buNone/>
              <a:defRPr/>
            </a:pPr>
            <a:r>
              <a:rPr lang="ja-JP" altLang="en-US" sz="1600" dirty="0">
                <a:effectLst/>
                <a:latin typeface="+mn-ea"/>
                <a:ea typeface="+mn-ea"/>
              </a:rPr>
              <a:t>１）生体生理学的手法による観測・計測および刺激・制御、２）情報理論や生物物理学等に基づく数理解析・モデリング、３）仮想現実感覚や</a:t>
            </a:r>
            <a:r>
              <a:rPr lang="ja-JP" altLang="en-US" sz="1600" dirty="0">
                <a:latin typeface="+mn-ea"/>
              </a:rPr>
              <a:t>人工神経回路ハードウェア</a:t>
            </a:r>
            <a:r>
              <a:rPr lang="ja-JP" altLang="en-US" sz="1600" dirty="0">
                <a:effectLst/>
                <a:latin typeface="+mn-ea"/>
                <a:ea typeface="+mn-ea"/>
              </a:rPr>
              <a:t>等の開発・応用、などを通じて、超高度情報社会基盤に親和する</a:t>
            </a:r>
            <a:r>
              <a:rPr lang="ja-JP" altLang="en-US" sz="1600" dirty="0">
                <a:latin typeface="+mn-ea"/>
              </a:rPr>
              <a:t>次世代の</a:t>
            </a:r>
            <a:r>
              <a:rPr lang="ja-JP" altLang="en-US" sz="1600" dirty="0">
                <a:effectLst/>
                <a:latin typeface="+mn-ea"/>
                <a:ea typeface="+mn-ea"/>
              </a:rPr>
              <a:t>ライフサポートの実現を目指しています。</a:t>
            </a:r>
            <a:r>
              <a:rPr lang="en-US" altLang="ja-JP" sz="1600" dirty="0">
                <a:solidFill>
                  <a:srgbClr val="0000FF"/>
                </a:solidFill>
                <a:latin typeface="+mn-ea"/>
                <a:ea typeface="+mn-ea"/>
              </a:rPr>
              <a:t/>
            </a:r>
            <a:br>
              <a:rPr lang="en-US" altLang="ja-JP" sz="1600" dirty="0">
                <a:solidFill>
                  <a:srgbClr val="0000FF"/>
                </a:solidFill>
                <a:latin typeface="+mn-ea"/>
                <a:ea typeface="+mn-ea"/>
              </a:rPr>
            </a:br>
            <a:r>
              <a:rPr lang="en-US" altLang="ja-JP" sz="600" dirty="0">
                <a:solidFill>
                  <a:srgbClr val="0000FF"/>
                </a:solidFill>
                <a:latin typeface="+mn-ea"/>
                <a:ea typeface="+mn-ea"/>
              </a:rPr>
              <a:t/>
            </a:r>
            <a:br>
              <a:rPr lang="en-US" altLang="ja-JP" sz="600" dirty="0">
                <a:solidFill>
                  <a:srgbClr val="0000FF"/>
                </a:solidFill>
                <a:latin typeface="+mn-ea"/>
                <a:ea typeface="+mn-ea"/>
              </a:rPr>
            </a:br>
            <a:r>
              <a:rPr lang="ja-JP" altLang="en-US" sz="1600" b="1" u="sng" dirty="0">
                <a:solidFill>
                  <a:srgbClr val="4B4D8A"/>
                </a:solidFill>
                <a:latin typeface="+mn-ea"/>
                <a:ea typeface="+mn-ea"/>
              </a:rPr>
              <a:t>産学連携が可能な研究テーマ：</a:t>
            </a:r>
            <a:endParaRPr lang="en-US" altLang="ja-JP" sz="1600" b="1" u="sng" dirty="0">
              <a:solidFill>
                <a:srgbClr val="4B4D8A"/>
              </a:solidFill>
              <a:latin typeface="+mn-ea"/>
              <a:ea typeface="+mn-ea"/>
            </a:endParaRPr>
          </a:p>
          <a:p>
            <a:pPr>
              <a:spcBef>
                <a:spcPct val="0"/>
              </a:spcBef>
              <a:buFontTx/>
              <a:buNone/>
              <a:defRPr/>
            </a:pPr>
            <a:r>
              <a:rPr lang="ja-JP" altLang="en-US" sz="1600" dirty="0">
                <a:latin typeface="+mn-ea"/>
                <a:ea typeface="+mn-ea"/>
              </a:rPr>
              <a:t>　・脳波や筋電図等を利用したブレインデバイスやアクティブ四肢補綴具の開発</a:t>
            </a:r>
            <a:endParaRPr lang="en-US" altLang="ja-JP" sz="1600" dirty="0">
              <a:latin typeface="+mn-ea"/>
              <a:ea typeface="+mn-ea"/>
            </a:endParaRPr>
          </a:p>
          <a:p>
            <a:pPr>
              <a:spcBef>
                <a:spcPct val="0"/>
              </a:spcBef>
              <a:buFontTx/>
              <a:buNone/>
              <a:defRPr/>
            </a:pPr>
            <a:r>
              <a:rPr lang="ja-JP" altLang="en-US" sz="1600" dirty="0">
                <a:latin typeface="+mn-ea"/>
                <a:ea typeface="+mn-ea"/>
              </a:rPr>
              <a:t>　・医療用やリハビリテーション用の生体刺激・計測システムの開発や評価実験</a:t>
            </a:r>
            <a:endParaRPr lang="en-US" altLang="ja-JP" sz="1600" dirty="0">
              <a:latin typeface="+mn-ea"/>
              <a:ea typeface="+mn-ea"/>
            </a:endParaRPr>
          </a:p>
          <a:p>
            <a:pPr>
              <a:spcBef>
                <a:spcPct val="0"/>
              </a:spcBef>
              <a:buNone/>
              <a:defRPr/>
            </a:pPr>
            <a:r>
              <a:rPr lang="ja-JP" altLang="en-US" sz="1600" dirty="0">
                <a:latin typeface="+mn-ea"/>
              </a:rPr>
              <a:t>　・再生医療向けアクティブ幹細胞培養用の電子デバイスシステムの開発</a:t>
            </a:r>
            <a:endParaRPr lang="en-US" altLang="ja-JP" sz="1600" dirty="0">
              <a:latin typeface="+mn-ea"/>
            </a:endParaRPr>
          </a:p>
          <a:p>
            <a:pPr>
              <a:spcBef>
                <a:spcPct val="0"/>
              </a:spcBef>
              <a:buFontTx/>
              <a:buNone/>
              <a:defRPr/>
            </a:pPr>
            <a:r>
              <a:rPr lang="ja-JP" altLang="en-US" sz="1600" dirty="0">
                <a:latin typeface="+mn-ea"/>
                <a:ea typeface="+mn-ea"/>
              </a:rPr>
              <a:t>　・人工ニューラルネットワークのカスタムハードウェア実装に関する新規技術開発</a:t>
            </a:r>
            <a:endParaRPr lang="en-US" altLang="ja-JP" sz="1600" dirty="0">
              <a:latin typeface="+mn-ea"/>
              <a:ea typeface="+mn-ea"/>
            </a:endParaRPr>
          </a:p>
          <a:p>
            <a:pPr>
              <a:spcBef>
                <a:spcPct val="0"/>
              </a:spcBef>
              <a:buFontTx/>
              <a:buNone/>
              <a:defRPr/>
            </a:pPr>
            <a:r>
              <a:rPr lang="ja-JP" altLang="en-US" sz="1600" dirty="0">
                <a:latin typeface="+mn-ea"/>
                <a:ea typeface="+mn-ea"/>
              </a:rPr>
              <a:t>　・バーチャルリアリティを用いた自己移動感覚の調整手法や</a:t>
            </a:r>
            <a:r>
              <a:rPr lang="ja-JP" altLang="en-US" sz="1600" dirty="0">
                <a:latin typeface="+mn-ea"/>
              </a:rPr>
              <a:t>評価法の開発</a:t>
            </a:r>
            <a:endParaRPr lang="en-US" altLang="ja-JP" sz="1600" dirty="0">
              <a:latin typeface="+mn-ea"/>
              <a:ea typeface="+mn-ea"/>
            </a:endParaRPr>
          </a:p>
          <a:p>
            <a:pPr>
              <a:spcBef>
                <a:spcPct val="0"/>
              </a:spcBef>
              <a:buFontTx/>
              <a:buNone/>
              <a:defRPr/>
            </a:pPr>
            <a:r>
              <a:rPr lang="ja-JP" altLang="en-US" sz="1600" dirty="0">
                <a:latin typeface="+mn-ea"/>
                <a:ea typeface="+mn-ea"/>
              </a:rPr>
              <a:t>　・モーションベースを利用した動揺病の発症予測法や軽減手法の開発</a:t>
            </a:r>
            <a:endParaRPr lang="en-US" altLang="ja-JP" sz="1600" dirty="0">
              <a:latin typeface="+mn-ea"/>
              <a:ea typeface="+mn-ea"/>
            </a:endParaRPr>
          </a:p>
          <a:p>
            <a:pPr>
              <a:spcBef>
                <a:spcPct val="0"/>
              </a:spcBef>
              <a:buFontTx/>
              <a:buNone/>
              <a:defRPr/>
            </a:pPr>
            <a:r>
              <a:rPr lang="ja-JP" altLang="en-US" sz="1600" dirty="0">
                <a:latin typeface="+mn-ea"/>
                <a:ea typeface="+mn-ea"/>
              </a:rPr>
              <a:t>　・新規の商品や設計空間等に対する生体反応や心理学的評価</a:t>
            </a:r>
            <a:endParaRPr lang="en-US" altLang="ja-JP" sz="1600" dirty="0">
              <a:latin typeface="+mn-ea"/>
              <a:ea typeface="+mn-ea"/>
            </a:endParaRPr>
          </a:p>
        </p:txBody>
      </p:sp>
      <p:sp>
        <p:nvSpPr>
          <p:cNvPr id="32" name="正方形/長方形 31"/>
          <p:cNvSpPr>
            <a:spLocks noChangeArrowheads="1"/>
          </p:cNvSpPr>
          <p:nvPr/>
        </p:nvSpPr>
        <p:spPr bwMode="auto">
          <a:xfrm>
            <a:off x="0" y="-1588"/>
            <a:ext cx="9144000" cy="1290638"/>
          </a:xfrm>
          <a:prstGeom prst="rect">
            <a:avLst/>
          </a:prstGeom>
          <a:solidFill>
            <a:srgbClr val="4B4D8A"/>
          </a:solidFill>
          <a:ln w="9525">
            <a:solidFill>
              <a:srgbClr val="4A7EBB"/>
            </a:solidFill>
            <a:miter lim="800000"/>
            <a:headEnd/>
            <a:tailEnd/>
          </a:ln>
          <a:effectLst>
            <a:outerShdw blurRad="40000" dist="23000" dir="5400000" rotWithShape="0">
              <a:srgbClr val="808080">
                <a:alpha val="34998"/>
              </a:srgbClr>
            </a:outerShdw>
          </a:effectLst>
        </p:spPr>
        <p:txBody>
          <a:bodyPr anchor="b">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eaLnBrk="0" fontAlgn="base" hangingPunct="0">
              <a:spcBef>
                <a:spcPct val="0"/>
              </a:spcBef>
              <a:spcAft>
                <a:spcPct val="0"/>
              </a:spcAft>
              <a:defRPr kumimoji="1" sz="2400">
                <a:solidFill>
                  <a:schemeClr val="tx1"/>
                </a:solidFill>
                <a:latin typeface="Arial" charset="0"/>
                <a:ea typeface="ＭＳ Ｐゴシック" charset="-128"/>
              </a:defRPr>
            </a:lvl6pPr>
            <a:lvl7pPr marL="914400" eaLnBrk="0" fontAlgn="base" hangingPunct="0">
              <a:spcBef>
                <a:spcPct val="0"/>
              </a:spcBef>
              <a:spcAft>
                <a:spcPct val="0"/>
              </a:spcAft>
              <a:defRPr kumimoji="1" sz="2400">
                <a:solidFill>
                  <a:schemeClr val="tx1"/>
                </a:solidFill>
                <a:latin typeface="Arial" charset="0"/>
                <a:ea typeface="ＭＳ Ｐゴシック" charset="-128"/>
              </a:defRPr>
            </a:lvl7pPr>
            <a:lvl8pPr marL="1371600" eaLnBrk="0" fontAlgn="base" hangingPunct="0">
              <a:spcBef>
                <a:spcPct val="0"/>
              </a:spcBef>
              <a:spcAft>
                <a:spcPct val="0"/>
              </a:spcAft>
              <a:defRPr kumimoji="1" sz="2400">
                <a:solidFill>
                  <a:schemeClr val="tx1"/>
                </a:solidFill>
                <a:latin typeface="Arial" charset="0"/>
                <a:ea typeface="ＭＳ Ｐゴシック" charset="-128"/>
              </a:defRPr>
            </a:lvl8pPr>
            <a:lvl9pPr marL="1828800" eaLnBrk="0" fontAlgn="base" hangingPunct="0">
              <a:spcBef>
                <a:spcPct val="0"/>
              </a:spcBef>
              <a:spcAft>
                <a:spcPct val="0"/>
              </a:spcAft>
              <a:defRPr kumimoji="1" sz="2400">
                <a:solidFill>
                  <a:schemeClr val="tx1"/>
                </a:solidFill>
                <a:latin typeface="Arial" charset="0"/>
                <a:ea typeface="ＭＳ Ｐゴシック" charset="-128"/>
              </a:defRPr>
            </a:lvl9pPr>
          </a:lstStyle>
          <a:p>
            <a:pPr>
              <a:spcAft>
                <a:spcPts val="3000"/>
              </a:spcAft>
              <a:defRPr/>
            </a:pPr>
            <a:endParaRPr kumimoji="0" lang="ja-JP" altLang="en-US" sz="3200" b="1">
              <a:solidFill>
                <a:prstClr val="white"/>
              </a:solidFill>
              <a:latin typeface="ＭＳ Ｐゴシック" charset="-128"/>
              <a:ea typeface="ＭＳ ゴシック" charset="-128"/>
            </a:endParaRPr>
          </a:p>
        </p:txBody>
      </p:sp>
      <p:sp>
        <p:nvSpPr>
          <p:cNvPr id="20485" name="テキスト ボックス 23"/>
          <p:cNvSpPr txBox="1">
            <a:spLocks noChangeArrowheads="1"/>
          </p:cNvSpPr>
          <p:nvPr/>
        </p:nvSpPr>
        <p:spPr bwMode="auto">
          <a:xfrm>
            <a:off x="1919037" y="874058"/>
            <a:ext cx="70852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en-US" sz="1800" b="1" dirty="0">
                <a:solidFill>
                  <a:srgbClr val="FFFFFF"/>
                </a:solidFill>
                <a:latin typeface="ＭＳ Ｐゴシック" panose="020B0600070205080204" pitchFamily="50" charset="-128"/>
                <a:ea typeface="ＭＳ ゴシック" panose="020B0609070205080204" pitchFamily="49" charset="-128"/>
              </a:rPr>
              <a:t>　林田 祐樹 教授　　小川 将樹 助教　　</a:t>
            </a:r>
            <a:r>
              <a:rPr kumimoji="0" lang="en-US" altLang="ja-JP" sz="1800" b="1" dirty="0">
                <a:solidFill>
                  <a:srgbClr val="FFFFFF"/>
                </a:solidFill>
                <a:latin typeface="ＭＳ Ｐゴシック" panose="020B0600070205080204" pitchFamily="50" charset="-128"/>
                <a:ea typeface="ＭＳ ゴシック" panose="020B0609070205080204" pitchFamily="49" charset="-128"/>
              </a:rPr>
              <a:t>http://</a:t>
            </a:r>
            <a:r>
              <a:rPr lang="en-US" altLang="ja-JP" sz="1800" b="1" dirty="0">
                <a:solidFill>
                  <a:srgbClr val="FFFFFF"/>
                </a:solidFill>
                <a:latin typeface="ＭＳ Ｐゴシック" panose="020B0600070205080204" pitchFamily="50" charset="-128"/>
                <a:ea typeface="ＭＳ ゴシック" panose="020B0609070205080204" pitchFamily="49" charset="-128"/>
              </a:rPr>
              <a:t>www.ai.info.mie-u.ac.jp</a:t>
            </a:r>
            <a:endParaRPr lang="ja-JP" altLang="en-US" sz="1600" b="1" dirty="0">
              <a:solidFill>
                <a:srgbClr val="000000"/>
              </a:solidFill>
              <a:latin typeface="ＭＳ Ｐゴシック" panose="020B0600070205080204" pitchFamily="50" charset="-128"/>
              <a:ea typeface="ＭＳ ゴシック" panose="020B0609070205080204" pitchFamily="49" charset="-128"/>
            </a:endParaRPr>
          </a:p>
        </p:txBody>
      </p:sp>
      <p:sp>
        <p:nvSpPr>
          <p:cNvPr id="20486" name="正方形/長方形 29"/>
          <p:cNvSpPr>
            <a:spLocks noChangeArrowheads="1"/>
          </p:cNvSpPr>
          <p:nvPr/>
        </p:nvSpPr>
        <p:spPr bwMode="auto">
          <a:xfrm>
            <a:off x="720625" y="192246"/>
            <a:ext cx="7702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spcAft>
                <a:spcPts val="3000"/>
              </a:spcAft>
              <a:buFontTx/>
              <a:buNone/>
            </a:pPr>
            <a:r>
              <a:rPr lang="ja-JP" altLang="en-US" b="1" dirty="0">
                <a:solidFill>
                  <a:srgbClr val="FFFFFF"/>
                </a:solidFill>
                <a:effectLst>
                  <a:outerShdw blurRad="38100" dist="38100" dir="2700000" algn="tl">
                    <a:srgbClr val="000000">
                      <a:alpha val="43137"/>
                    </a:srgbClr>
                  </a:outerShdw>
                </a:effectLst>
                <a:latin typeface="ＭＳ Ｐゴシック" panose="020B0600070205080204" pitchFamily="50" charset="-128"/>
              </a:rPr>
              <a:t>人間情報学（知能化ライフサポート）研究室</a:t>
            </a:r>
            <a:endParaRPr kumimoji="0" lang="ja-JP" altLang="en-US" b="1"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ＭＳ ゴシック" panose="020B0609070205080204" pitchFamily="49" charset="-128"/>
            </a:endParaRPr>
          </a:p>
        </p:txBody>
      </p:sp>
      <p:pic>
        <p:nvPicPr>
          <p:cNvPr id="20487" name="図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73600" y="31664275"/>
            <a:ext cx="3340100" cy="2516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488" name="図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0" y="31816675"/>
            <a:ext cx="3340100" cy="2516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489" name="図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78400" y="31969075"/>
            <a:ext cx="3340100" cy="2516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490" name="図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30800" y="32121475"/>
            <a:ext cx="3340100" cy="2516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491" name="図 3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83200" y="32273875"/>
            <a:ext cx="3340100" cy="2516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 name="グループ化 1">
            <a:extLst>
              <a:ext uri="{FF2B5EF4-FFF2-40B4-BE49-F238E27FC236}">
                <a16:creationId xmlns:a16="http://schemas.microsoft.com/office/drawing/2014/main" xmlns="" id="{5C8577C6-3CC0-443F-AFAF-660279DBB8B1}"/>
              </a:ext>
            </a:extLst>
          </p:cNvPr>
          <p:cNvGrpSpPr/>
          <p:nvPr/>
        </p:nvGrpSpPr>
        <p:grpSpPr>
          <a:xfrm>
            <a:off x="573505" y="4885207"/>
            <a:ext cx="4081512" cy="1817023"/>
            <a:chOff x="302851" y="3835400"/>
            <a:chExt cx="4532313" cy="2017713"/>
          </a:xfrm>
        </p:grpSpPr>
        <p:pic>
          <p:nvPicPr>
            <p:cNvPr id="20496" name="図 20" descr="VR実験室4.jpg"/>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02851" y="3835400"/>
              <a:ext cx="4532313"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5" name="テキスト ボックス 5"/>
            <p:cNvSpPr txBox="1">
              <a:spLocks noChangeArrowheads="1"/>
            </p:cNvSpPr>
            <p:nvPr/>
          </p:nvSpPr>
          <p:spPr bwMode="auto">
            <a:xfrm>
              <a:off x="1993707" y="5449251"/>
              <a:ext cx="2787316" cy="39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lnSpc>
                  <a:spcPct val="80000"/>
                </a:lnSpc>
                <a:spcBef>
                  <a:spcPct val="0"/>
                </a:spcBef>
                <a:buFontTx/>
                <a:buNone/>
              </a:pPr>
              <a:r>
                <a:rPr lang="ja-JP" altLang="en-US" sz="1400" dirty="0">
                  <a:solidFill>
                    <a:schemeClr val="bg1"/>
                  </a:solidFill>
                  <a:effectLst>
                    <a:glow rad="101600">
                      <a:schemeClr val="accent4">
                        <a:satMod val="175000"/>
                        <a:alpha val="40000"/>
                      </a:schemeClr>
                    </a:glow>
                  </a:effectLst>
                  <a:latin typeface="Arial" panose="020B0604020202020204" pitchFamily="34" charset="0"/>
                </a:rPr>
                <a:t>バーチャルリアリティシステム</a:t>
              </a:r>
              <a:endParaRPr lang="en-US" altLang="ja-JP" sz="1400" dirty="0">
                <a:solidFill>
                  <a:schemeClr val="bg1"/>
                </a:solidFill>
                <a:effectLst>
                  <a:glow rad="101600">
                    <a:schemeClr val="accent4">
                      <a:satMod val="175000"/>
                      <a:alpha val="40000"/>
                    </a:schemeClr>
                  </a:glow>
                </a:effectLst>
                <a:latin typeface="Arial" panose="020B0604020202020204" pitchFamily="34" charset="0"/>
              </a:endParaRPr>
            </a:p>
            <a:p>
              <a:pPr algn="r">
                <a:lnSpc>
                  <a:spcPct val="80000"/>
                </a:lnSpc>
                <a:spcBef>
                  <a:spcPct val="0"/>
                </a:spcBef>
                <a:buFontTx/>
                <a:buNone/>
              </a:pPr>
              <a:r>
                <a:rPr lang="ja-JP" altLang="en-US" sz="1200" dirty="0">
                  <a:solidFill>
                    <a:schemeClr val="bg1"/>
                  </a:solidFill>
                  <a:effectLst>
                    <a:glow rad="101600">
                      <a:schemeClr val="accent4">
                        <a:satMod val="175000"/>
                        <a:alpha val="40000"/>
                      </a:schemeClr>
                    </a:glow>
                  </a:effectLst>
                  <a:latin typeface="Arial" panose="020B0604020202020204" pitchFamily="34" charset="0"/>
                </a:rPr>
                <a:t>（３</a:t>
              </a:r>
              <a:r>
                <a:rPr lang="en-US" altLang="ja-JP" sz="1200" dirty="0">
                  <a:solidFill>
                    <a:schemeClr val="bg1"/>
                  </a:solidFill>
                  <a:effectLst>
                    <a:glow rad="101600">
                      <a:schemeClr val="accent4">
                        <a:satMod val="175000"/>
                        <a:alpha val="40000"/>
                      </a:schemeClr>
                    </a:glow>
                  </a:effectLst>
                  <a:latin typeface="Arial" panose="020B0604020202020204" pitchFamily="34" charset="0"/>
                </a:rPr>
                <a:t>D</a:t>
              </a:r>
              <a:r>
                <a:rPr lang="ja-JP" altLang="en-US" sz="1200" dirty="0">
                  <a:solidFill>
                    <a:schemeClr val="bg1"/>
                  </a:solidFill>
                  <a:effectLst>
                    <a:glow rad="101600">
                      <a:schemeClr val="accent4">
                        <a:satMod val="175000"/>
                        <a:alpha val="40000"/>
                      </a:schemeClr>
                    </a:glow>
                  </a:effectLst>
                  <a:latin typeface="Arial" panose="020B0604020202020204" pitchFamily="34" charset="0"/>
                </a:rPr>
                <a:t>映像音響ｼｽﾃﾑとﾓｰｼｮﾝﾍﾞｰｽ）</a:t>
              </a:r>
            </a:p>
          </p:txBody>
        </p:sp>
      </p:grpSp>
      <p:grpSp>
        <p:nvGrpSpPr>
          <p:cNvPr id="9" name="グループ化 8">
            <a:extLst>
              <a:ext uri="{FF2B5EF4-FFF2-40B4-BE49-F238E27FC236}">
                <a16:creationId xmlns:a16="http://schemas.microsoft.com/office/drawing/2014/main" xmlns="" id="{402F8ED2-2AF0-449D-B38E-09ED8530DBBD}"/>
              </a:ext>
            </a:extLst>
          </p:cNvPr>
          <p:cNvGrpSpPr/>
          <p:nvPr/>
        </p:nvGrpSpPr>
        <p:grpSpPr>
          <a:xfrm>
            <a:off x="5023037" y="4431685"/>
            <a:ext cx="4039888" cy="2335710"/>
            <a:chOff x="4964422" y="4326178"/>
            <a:chExt cx="4039888" cy="2335710"/>
          </a:xfrm>
        </p:grpSpPr>
        <p:pic>
          <p:nvPicPr>
            <p:cNvPr id="8" name="図 7">
              <a:extLst>
                <a:ext uri="{FF2B5EF4-FFF2-40B4-BE49-F238E27FC236}">
                  <a16:creationId xmlns:a16="http://schemas.microsoft.com/office/drawing/2014/main" xmlns="" id="{779F04D9-D587-4259-AA87-045CAF6CCF9F}"/>
                </a:ext>
              </a:extLst>
            </p:cNvPr>
            <p:cNvPicPr>
              <a:picLocks noChangeAspect="1"/>
            </p:cNvPicPr>
            <p:nvPr/>
          </p:nvPicPr>
          <p:blipFill>
            <a:blip r:embed="rId6"/>
            <a:stretch>
              <a:fillRect/>
            </a:stretch>
          </p:blipFill>
          <p:spPr>
            <a:xfrm>
              <a:off x="7903112" y="5199830"/>
              <a:ext cx="1101198" cy="784112"/>
            </a:xfrm>
            <a:prstGeom prst="rect">
              <a:avLst/>
            </a:prstGeom>
          </p:spPr>
        </p:pic>
        <p:grpSp>
          <p:nvGrpSpPr>
            <p:cNvPr id="7" name="グループ化 6">
              <a:extLst>
                <a:ext uri="{FF2B5EF4-FFF2-40B4-BE49-F238E27FC236}">
                  <a16:creationId xmlns:a16="http://schemas.microsoft.com/office/drawing/2014/main" xmlns="" id="{0890DD8B-9C32-49C6-9066-059D3F8CDFE1}"/>
                </a:ext>
              </a:extLst>
            </p:cNvPr>
            <p:cNvGrpSpPr/>
            <p:nvPr/>
          </p:nvGrpSpPr>
          <p:grpSpPr>
            <a:xfrm>
              <a:off x="4964422" y="4326178"/>
              <a:ext cx="3371673" cy="2335710"/>
              <a:chOff x="5632637" y="4396516"/>
              <a:chExt cx="3371673" cy="2335710"/>
            </a:xfrm>
          </p:grpSpPr>
          <p:sp>
            <p:nvSpPr>
              <p:cNvPr id="6" name="正方形/長方形 5">
                <a:extLst>
                  <a:ext uri="{FF2B5EF4-FFF2-40B4-BE49-F238E27FC236}">
                    <a16:creationId xmlns:a16="http://schemas.microsoft.com/office/drawing/2014/main" xmlns="" id="{6178D411-9687-4BCA-8D34-E00463ADBAF1}"/>
                  </a:ext>
                </a:extLst>
              </p:cNvPr>
              <p:cNvSpPr/>
              <p:nvPr/>
            </p:nvSpPr>
            <p:spPr>
              <a:xfrm>
                <a:off x="6435969" y="4763004"/>
                <a:ext cx="2568341"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xmlns="" id="{B249D520-7515-43E4-9B4C-9A858F63C4A9}"/>
                  </a:ext>
                </a:extLst>
              </p:cNvPr>
              <p:cNvPicPr>
                <a:picLocks noChangeAspect="1"/>
              </p:cNvPicPr>
              <p:nvPr/>
            </p:nvPicPr>
            <p:blipFill>
              <a:blip r:embed="rId7"/>
              <a:stretch>
                <a:fillRect/>
              </a:stretch>
            </p:blipFill>
            <p:spPr>
              <a:xfrm>
                <a:off x="5632637" y="4396516"/>
                <a:ext cx="3371673" cy="2335710"/>
              </a:xfrm>
              <a:prstGeom prst="rect">
                <a:avLst/>
              </a:prstGeom>
            </p:spPr>
          </p:pic>
        </p:grpSp>
      </p:grpSp>
      <p:sp>
        <p:nvSpPr>
          <p:cNvPr id="55" name="テキスト ボックス 5">
            <a:extLst>
              <a:ext uri="{FF2B5EF4-FFF2-40B4-BE49-F238E27FC236}">
                <a16:creationId xmlns:a16="http://schemas.microsoft.com/office/drawing/2014/main" xmlns="" id="{EDBCA437-39E3-460D-B0BB-0C6532CC2EB4}"/>
              </a:ext>
            </a:extLst>
          </p:cNvPr>
          <p:cNvSpPr txBox="1">
            <a:spLocks noChangeArrowheads="1"/>
          </p:cNvSpPr>
          <p:nvPr/>
        </p:nvSpPr>
        <p:spPr bwMode="auto">
          <a:xfrm>
            <a:off x="5017654" y="6338538"/>
            <a:ext cx="1617429"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lnSpc>
                <a:spcPct val="80000"/>
              </a:lnSpc>
              <a:spcBef>
                <a:spcPct val="0"/>
              </a:spcBef>
              <a:buFontTx/>
              <a:buNone/>
            </a:pPr>
            <a:r>
              <a:rPr lang="ja-JP" altLang="en-US" sz="1400" dirty="0">
                <a:solidFill>
                  <a:srgbClr val="002060"/>
                </a:solidFill>
                <a:effectLst>
                  <a:glow rad="101600">
                    <a:schemeClr val="accent4">
                      <a:satMod val="175000"/>
                      <a:alpha val="40000"/>
                    </a:schemeClr>
                  </a:glow>
                </a:effectLst>
                <a:latin typeface="Arial" panose="020B0604020202020204" pitchFamily="34" charset="0"/>
              </a:rPr>
              <a:t>次世代ライフサポート</a:t>
            </a:r>
            <a:endParaRPr lang="en-US" altLang="ja-JP" sz="1400" dirty="0">
              <a:solidFill>
                <a:srgbClr val="002060"/>
              </a:solidFill>
              <a:effectLst>
                <a:glow rad="101600">
                  <a:schemeClr val="accent4">
                    <a:satMod val="175000"/>
                    <a:alpha val="40000"/>
                  </a:schemeClr>
                </a:glow>
              </a:effectLst>
              <a:latin typeface="Arial" panose="020B0604020202020204" pitchFamily="34" charset="0"/>
            </a:endParaRPr>
          </a:p>
          <a:p>
            <a:pPr algn="r">
              <a:lnSpc>
                <a:spcPct val="80000"/>
              </a:lnSpc>
              <a:spcBef>
                <a:spcPct val="0"/>
              </a:spcBef>
              <a:buFontTx/>
              <a:buNone/>
            </a:pPr>
            <a:r>
              <a:rPr lang="ja-JP" altLang="en-US" sz="1400" dirty="0">
                <a:solidFill>
                  <a:srgbClr val="002060"/>
                </a:solidFill>
                <a:effectLst>
                  <a:glow rad="101600">
                    <a:schemeClr val="accent4">
                      <a:satMod val="175000"/>
                      <a:alpha val="40000"/>
                    </a:schemeClr>
                  </a:glow>
                </a:effectLst>
                <a:latin typeface="Arial" panose="020B0604020202020204" pitchFamily="34" charset="0"/>
              </a:rPr>
              <a:t>の概念図</a:t>
            </a:r>
            <a:endParaRPr lang="ja-JP" altLang="en-US" sz="1200" dirty="0">
              <a:solidFill>
                <a:srgbClr val="002060"/>
              </a:solidFill>
              <a:effectLst>
                <a:glow rad="101600">
                  <a:schemeClr val="accent4">
                    <a:satMod val="175000"/>
                    <a:alpha val="40000"/>
                  </a:schemeClr>
                </a:glow>
              </a:effectLst>
              <a:latin typeface="Arial" panose="020B0604020202020204" pitchFamily="34" charset="0"/>
            </a:endParaRPr>
          </a:p>
        </p:txBody>
      </p:sp>
    </p:spTree>
    <p:extLst>
      <p:ext uri="{BB962C8B-B14F-4D97-AF65-F5344CB8AC3E}">
        <p14:creationId xmlns:p14="http://schemas.microsoft.com/office/powerpoint/2010/main" val="1568330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a:spLocks noChangeArrowheads="1"/>
          </p:cNvSpPr>
          <p:nvPr/>
        </p:nvSpPr>
        <p:spPr bwMode="auto">
          <a:xfrm>
            <a:off x="0" y="6457890"/>
            <a:ext cx="9144000" cy="400110"/>
          </a:xfrm>
          <a:prstGeom prst="rect">
            <a:avLst/>
          </a:prstGeom>
          <a:solidFill>
            <a:srgbClr val="4B4D8A"/>
          </a:solidFill>
          <a:ln w="9525">
            <a:solidFill>
              <a:srgbClr val="4A7EBB"/>
            </a:solidFill>
            <a:miter lim="800000"/>
            <a:headEnd/>
            <a:tailEnd/>
          </a:ln>
          <a:effectLst>
            <a:outerShdw blurRad="40000" dist="23000" dir="5400000" rotWithShape="0">
              <a:srgbClr val="808080">
                <a:alpha val="34998"/>
              </a:srgbClr>
            </a:outerShdw>
          </a:effectLst>
        </p:spPr>
        <p:txBody>
          <a:bodyPr anchor="b">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eaLnBrk="0" fontAlgn="base" hangingPunct="0">
              <a:spcBef>
                <a:spcPct val="0"/>
              </a:spcBef>
              <a:spcAft>
                <a:spcPct val="0"/>
              </a:spcAft>
              <a:defRPr kumimoji="1" sz="2400">
                <a:solidFill>
                  <a:schemeClr val="tx1"/>
                </a:solidFill>
                <a:latin typeface="Arial" charset="0"/>
                <a:ea typeface="ＭＳ Ｐゴシック" charset="-128"/>
              </a:defRPr>
            </a:lvl6pPr>
            <a:lvl7pPr marL="914400" eaLnBrk="0" fontAlgn="base" hangingPunct="0">
              <a:spcBef>
                <a:spcPct val="0"/>
              </a:spcBef>
              <a:spcAft>
                <a:spcPct val="0"/>
              </a:spcAft>
              <a:defRPr kumimoji="1" sz="2400">
                <a:solidFill>
                  <a:schemeClr val="tx1"/>
                </a:solidFill>
                <a:latin typeface="Arial" charset="0"/>
                <a:ea typeface="ＭＳ Ｐゴシック" charset="-128"/>
              </a:defRPr>
            </a:lvl7pPr>
            <a:lvl8pPr marL="1371600" eaLnBrk="0" fontAlgn="base" hangingPunct="0">
              <a:spcBef>
                <a:spcPct val="0"/>
              </a:spcBef>
              <a:spcAft>
                <a:spcPct val="0"/>
              </a:spcAft>
              <a:defRPr kumimoji="1" sz="2400">
                <a:solidFill>
                  <a:schemeClr val="tx1"/>
                </a:solidFill>
                <a:latin typeface="Arial" charset="0"/>
                <a:ea typeface="ＭＳ Ｐゴシック" charset="-128"/>
              </a:defRPr>
            </a:lvl8pPr>
            <a:lvl9pPr marL="1828800" eaLnBrk="0" fontAlgn="base" hangingPunct="0">
              <a:spcBef>
                <a:spcPct val="0"/>
              </a:spcBef>
              <a:spcAft>
                <a:spcPct val="0"/>
              </a:spcAft>
              <a:defRPr kumimoji="1" sz="2400">
                <a:solidFill>
                  <a:schemeClr val="tx1"/>
                </a:solidFill>
                <a:latin typeface="Arial" charset="0"/>
                <a:ea typeface="ＭＳ Ｐゴシック" charset="-128"/>
              </a:defRPr>
            </a:lvl9pPr>
          </a:lstStyle>
          <a:p>
            <a:pPr>
              <a:spcAft>
                <a:spcPts val="3000"/>
              </a:spcAft>
              <a:defRPr/>
            </a:pPr>
            <a:r>
              <a:rPr kumimoji="0" lang="ja-JP" altLang="en-US" sz="2000" b="1" dirty="0">
                <a:solidFill>
                  <a:prstClr val="white"/>
                </a:solidFill>
                <a:latin typeface="ＭＳ Ｐゴシック" charset="-128"/>
                <a:ea typeface="ＭＳ ゴシック" charset="-128"/>
              </a:rPr>
              <a:t>人間情報学（知能化ライフサポート）研究室</a:t>
            </a:r>
            <a:r>
              <a:rPr kumimoji="0" lang="en-US" altLang="ja-JP" sz="2000" b="1" dirty="0">
                <a:solidFill>
                  <a:prstClr val="white"/>
                </a:solidFill>
                <a:latin typeface="ＭＳ Ｐゴシック" charset="-128"/>
                <a:ea typeface="ＭＳ ゴシック" charset="-128"/>
              </a:rPr>
              <a:t> </a:t>
            </a:r>
            <a:r>
              <a:rPr kumimoji="0" lang="ja-JP" altLang="en-US" sz="2000" b="1" dirty="0">
                <a:solidFill>
                  <a:prstClr val="white"/>
                </a:solidFill>
                <a:latin typeface="ＭＳ Ｐゴシック" charset="-128"/>
                <a:ea typeface="ＭＳ ゴシック" charset="-128"/>
              </a:rPr>
              <a:t>　　　</a:t>
            </a:r>
            <a:r>
              <a:rPr lang="en-US" altLang="ja-JP" sz="1800" b="1" dirty="0">
                <a:solidFill>
                  <a:srgbClr val="FFFFFF"/>
                </a:solidFill>
                <a:latin typeface="Times New Roman" panose="02020603050405020304" pitchFamily="18" charset="0"/>
                <a:ea typeface="ＭＳ ゴシック" panose="020B0609070205080204" pitchFamily="49" charset="-128"/>
              </a:rPr>
              <a:t>http://</a:t>
            </a:r>
            <a:r>
              <a:rPr lang="en-US" altLang="ja-JP" sz="1800" b="1" dirty="0">
                <a:solidFill>
                  <a:srgbClr val="FFFFFF"/>
                </a:solidFill>
                <a:latin typeface="Times New Roman" panose="02020603050405020304" pitchFamily="18" charset="0"/>
                <a:ea typeface="ＭＳ Ｐ明朝" panose="02020600040205080304" pitchFamily="18" charset="-128"/>
                <a:cs typeface="Times New Roman" panose="02020603050405020304" pitchFamily="18" charset="0"/>
              </a:rPr>
              <a:t>www.ai.info.mie-u.ac.jp</a:t>
            </a:r>
            <a:endParaRPr lang="ja-JP" altLang="en-US" sz="1600" b="1" dirty="0">
              <a:solidFill>
                <a:srgbClr val="000000"/>
              </a:solidFill>
              <a:latin typeface="Times New Roman" panose="02020603050405020304" pitchFamily="18" charset="0"/>
              <a:ea typeface="ＭＳ Ｐ明朝" panose="02020600040205080304" pitchFamily="18" charset="-128"/>
              <a:cs typeface="Times New Roman" panose="02020603050405020304" pitchFamily="18" charset="0"/>
            </a:endParaRPr>
          </a:p>
        </p:txBody>
      </p:sp>
      <p:graphicFrame>
        <p:nvGraphicFramePr>
          <p:cNvPr id="3" name="表 2"/>
          <p:cNvGraphicFramePr>
            <a:graphicFrameLocks noGrp="1"/>
          </p:cNvGraphicFramePr>
          <p:nvPr/>
        </p:nvGraphicFramePr>
        <p:xfrm>
          <a:off x="0" y="0"/>
          <a:ext cx="9144000" cy="4305300"/>
        </p:xfrm>
        <a:graphic>
          <a:graphicData uri="http://schemas.openxmlformats.org/drawingml/2006/table">
            <a:tbl>
              <a:tblPr firstRow="1" bandRow="1">
                <a:tableStyleId>{5C22544A-7EE6-4342-B048-85BDC9FD1C3A}</a:tableStyleId>
              </a:tblPr>
              <a:tblGrid>
                <a:gridCol w="2923715">
                  <a:extLst>
                    <a:ext uri="{9D8B030D-6E8A-4147-A177-3AD203B41FA5}">
                      <a16:colId xmlns:a16="http://schemas.microsoft.com/office/drawing/2014/main" xmlns="" val="20000"/>
                    </a:ext>
                  </a:extLst>
                </a:gridCol>
                <a:gridCol w="6220285">
                  <a:extLst>
                    <a:ext uri="{9D8B030D-6E8A-4147-A177-3AD203B41FA5}">
                      <a16:colId xmlns:a16="http://schemas.microsoft.com/office/drawing/2014/main" xmlns="" val="20001"/>
                    </a:ext>
                  </a:extLst>
                </a:gridCol>
              </a:tblGrid>
              <a:tr h="2152650">
                <a:tc>
                  <a:txBody>
                    <a:bodyPr/>
                    <a:lstStyle/>
                    <a:p>
                      <a:pPr algn="ctr"/>
                      <a:r>
                        <a:rPr kumimoji="1" lang="ja-JP" altLang="en-US" sz="1800" b="0" dirty="0">
                          <a:solidFill>
                            <a:schemeClr val="tx1"/>
                          </a:solidFill>
                        </a:rPr>
                        <a:t>教授　林田　祐樹</a:t>
                      </a:r>
                      <a:endParaRPr kumimoji="1" lang="en-US" altLang="ja-JP" sz="1800" b="0" dirty="0">
                        <a:solidFill>
                          <a:schemeClr val="tx1"/>
                        </a:solidFill>
                      </a:endParaRPr>
                    </a:p>
                    <a:p>
                      <a:endParaRPr kumimoji="1" lang="ja-JP" altLang="en-US" sz="1800" dirty="0">
                        <a:solidFill>
                          <a:schemeClr val="tx1"/>
                        </a:solidFill>
                      </a:endParaRPr>
                    </a:p>
                  </a:txBody>
                  <a:tcPr>
                    <a:solidFill>
                      <a:srgbClr val="CECFE4"/>
                    </a:solidFill>
                  </a:tcPr>
                </a:tc>
                <a:tc>
                  <a:txBody>
                    <a:bodyPr/>
                    <a:lstStyle/>
                    <a:p>
                      <a:r>
                        <a:rPr kumimoji="1" lang="ja-JP" altLang="en-US" sz="1600" b="0" baseline="0" dirty="0">
                          <a:solidFill>
                            <a:schemeClr val="tx1"/>
                          </a:solidFill>
                          <a:latin typeface="+mn-ea"/>
                          <a:ea typeface="+mn-ea"/>
                        </a:rPr>
                        <a:t>　</a:t>
                      </a:r>
                      <a:r>
                        <a:rPr kumimoji="1" lang="ja-JP" altLang="en-US" sz="1800" b="0" i="0" u="none" strike="noStrike" kern="1200" baseline="0" dirty="0">
                          <a:solidFill>
                            <a:schemeClr val="lt1"/>
                          </a:solidFill>
                          <a:latin typeface="+mn-ea"/>
                          <a:ea typeface="+mn-ea"/>
                          <a:cs typeface="+mn-cs"/>
                        </a:rPr>
                        <a:t>　</a:t>
                      </a:r>
                      <a:r>
                        <a:rPr kumimoji="1" lang="ja-JP" altLang="en-US" sz="1600" b="0" i="0" u="none" strike="noStrike" kern="1200" baseline="0" dirty="0">
                          <a:solidFill>
                            <a:schemeClr val="tx1"/>
                          </a:solidFill>
                          <a:latin typeface="+mn-ea"/>
                          <a:ea typeface="+mn-ea"/>
                          <a:cs typeface="+mn-cs"/>
                        </a:rPr>
                        <a:t>情報システムとしてのヒトと人工デバイスとの複合・融合技術を用いた次世代ライフサポートに関わっています。ヒトや動物を対象とした生体・生理学的実験や数理モデリング解析、生体神経模倣や人工ニューラルネットによる神経情報演算のソフト・ハードウェア実装、医療用やリハビリテーション用の生体インターフェイスデバイスの開発などを行っています。</a:t>
                      </a:r>
                      <a:endParaRPr kumimoji="1" lang="en-US" altLang="ja-JP" sz="1600" b="0" dirty="0">
                        <a:solidFill>
                          <a:schemeClr val="tx1"/>
                        </a:solidFill>
                        <a:latin typeface="+mn-ea"/>
                        <a:ea typeface="+mn-ea"/>
                      </a:endParaRPr>
                    </a:p>
                    <a:p>
                      <a:endParaRPr kumimoji="1" lang="en-US" altLang="ja-JP" sz="1600" b="0" dirty="0">
                        <a:solidFill>
                          <a:schemeClr val="tx1"/>
                        </a:solidFill>
                        <a:latin typeface="+mn-ea"/>
                        <a:ea typeface="+mn-ea"/>
                      </a:endParaRPr>
                    </a:p>
                    <a:p>
                      <a:r>
                        <a:rPr kumimoji="1" lang="ja-JP" altLang="en-US" sz="1600" b="0" dirty="0">
                          <a:solidFill>
                            <a:schemeClr val="tx1"/>
                          </a:solidFill>
                          <a:latin typeface="+mn-ea"/>
                          <a:ea typeface="+mn-ea"/>
                        </a:rPr>
                        <a:t>　</a:t>
                      </a:r>
                      <a:r>
                        <a:rPr kumimoji="1" lang="en-US" altLang="ja-JP" sz="1600" b="0" dirty="0">
                          <a:solidFill>
                            <a:schemeClr val="tx1"/>
                          </a:solidFill>
                          <a:latin typeface="+mn-ea"/>
                          <a:ea typeface="+mn-ea"/>
                        </a:rPr>
                        <a:t>059-231-9458</a:t>
                      </a:r>
                      <a:r>
                        <a:rPr kumimoji="1" lang="ja-JP" altLang="en-US" sz="1600" b="0" dirty="0" err="1">
                          <a:solidFill>
                            <a:schemeClr val="tx1"/>
                          </a:solidFill>
                          <a:latin typeface="+mn-ea"/>
                          <a:ea typeface="+mn-ea"/>
                        </a:rPr>
                        <a:t>、</a:t>
                      </a:r>
                      <a:r>
                        <a:rPr kumimoji="1" lang="en-US" altLang="ja-JP" sz="1600" b="0" baseline="0" dirty="0">
                          <a:solidFill>
                            <a:schemeClr val="tx1"/>
                          </a:solidFill>
                          <a:latin typeface="+mn-ea"/>
                          <a:ea typeface="+mn-ea"/>
                        </a:rPr>
                        <a:t> </a:t>
                      </a:r>
                      <a:r>
                        <a:rPr kumimoji="1" lang="en-US" altLang="ja-JP" sz="1600" b="0" baseline="0" dirty="0">
                          <a:solidFill>
                            <a:schemeClr val="tx1"/>
                          </a:solidFill>
                          <a:latin typeface="+mn-ea"/>
                          <a:ea typeface="+mn-ea"/>
                          <a:hlinkClick r:id="rId2"/>
                        </a:rPr>
                        <a:t>hayashida</a:t>
                      </a:r>
                      <a:r>
                        <a:rPr kumimoji="1" lang="en-US" altLang="ja-JP" sz="1600" b="0" dirty="0">
                          <a:solidFill>
                            <a:schemeClr val="tx1"/>
                          </a:solidFill>
                          <a:latin typeface="+mn-ea"/>
                          <a:ea typeface="+mn-ea"/>
                          <a:hlinkClick r:id="rId2"/>
                        </a:rPr>
                        <a:t>@ai.info.mie-u.ac.jp</a:t>
                      </a:r>
                      <a:endParaRPr kumimoji="1" lang="ja-JP" altLang="en-US" sz="1600" b="0" dirty="0">
                        <a:solidFill>
                          <a:schemeClr val="tx1"/>
                        </a:solidFill>
                        <a:latin typeface="+mn-ea"/>
                        <a:ea typeface="+mn-ea"/>
                      </a:endParaRPr>
                    </a:p>
                  </a:txBody>
                  <a:tcPr>
                    <a:solidFill>
                      <a:srgbClr val="CECFE4"/>
                    </a:solidFill>
                  </a:tcPr>
                </a:tc>
                <a:extLst>
                  <a:ext uri="{0D108BD9-81ED-4DB2-BD59-A6C34878D82A}">
                    <a16:rowId xmlns:a16="http://schemas.microsoft.com/office/drawing/2014/main" xmlns="" val="10000"/>
                  </a:ext>
                </a:extLst>
              </a:tr>
              <a:tr h="2152650">
                <a:tc>
                  <a:txBody>
                    <a:bodyPr/>
                    <a:lstStyle/>
                    <a:p>
                      <a:pPr algn="ctr"/>
                      <a:r>
                        <a:rPr kumimoji="1" lang="ja-JP" altLang="en-US" sz="1800" b="0" dirty="0">
                          <a:solidFill>
                            <a:schemeClr val="tx1"/>
                          </a:solidFill>
                        </a:rPr>
                        <a:t>助教　小川　将樹</a:t>
                      </a:r>
                      <a:endParaRPr kumimoji="1" lang="en-US" altLang="ja-JP" sz="1800" b="0" dirty="0">
                        <a:solidFill>
                          <a:schemeClr val="tx1"/>
                        </a:solidFill>
                      </a:endParaRPr>
                    </a:p>
                  </a:txBody>
                  <a:tcPr>
                    <a:solidFill>
                      <a:srgbClr val="B9BBD9"/>
                    </a:solidFill>
                  </a:tcPr>
                </a:tc>
                <a:tc>
                  <a:txBody>
                    <a:bodyPr/>
                    <a:lstStyle/>
                    <a:p>
                      <a:r>
                        <a:rPr kumimoji="1" lang="ja-JP" altLang="en-US" sz="1600" b="0" dirty="0">
                          <a:solidFill>
                            <a:schemeClr val="tx1"/>
                          </a:solidFill>
                          <a:latin typeface="+mn-ea"/>
                          <a:ea typeface="+mn-ea"/>
                        </a:rPr>
                        <a:t>　人間の視覚的な特性に関する基礎研究と、その応用に関する研究を行っています。</a:t>
                      </a:r>
                      <a:endParaRPr kumimoji="1" lang="en-US" altLang="ja-JP" sz="1600" b="0" dirty="0">
                        <a:solidFill>
                          <a:schemeClr val="tx1"/>
                        </a:solidFill>
                        <a:latin typeface="+mn-ea"/>
                        <a:ea typeface="+mn-ea"/>
                      </a:endParaRPr>
                    </a:p>
                    <a:p>
                      <a:r>
                        <a:rPr kumimoji="1" lang="ja-JP" altLang="en-US" sz="1600" b="0" dirty="0">
                          <a:solidFill>
                            <a:schemeClr val="tx1"/>
                          </a:solidFill>
                          <a:latin typeface="+mn-ea"/>
                          <a:ea typeface="+mn-ea"/>
                        </a:rPr>
                        <a:t>　特に、視覚情報に基づく自己移動感覚の特性に着目した研究を行ってきました。その応用として近年は、乗り物酔いなどの動揺病に関する研究に着手し、酔いの低減や定量化に向けた研究や、酔わないドライビングシミュレータの開発等に取り組んでいます。</a:t>
                      </a:r>
                      <a:endParaRPr kumimoji="1" lang="en-US" altLang="ja-JP" sz="1600" b="0" dirty="0">
                        <a:solidFill>
                          <a:schemeClr val="tx1"/>
                        </a:solidFill>
                        <a:latin typeface="+mn-ea"/>
                        <a:ea typeface="+mn-ea"/>
                      </a:endParaRPr>
                    </a:p>
                    <a:p>
                      <a:endParaRPr kumimoji="1" lang="en-US" altLang="ja-JP" sz="1600" b="0" dirty="0">
                        <a:solidFill>
                          <a:schemeClr val="tx1"/>
                        </a:solidFill>
                        <a:latin typeface="+mn-ea"/>
                        <a:ea typeface="+mn-ea"/>
                      </a:endParaRPr>
                    </a:p>
                    <a:p>
                      <a:r>
                        <a:rPr kumimoji="1" lang="ja-JP" altLang="en-US" sz="1600" b="0" dirty="0">
                          <a:solidFill>
                            <a:schemeClr val="tx1"/>
                          </a:solidFill>
                          <a:latin typeface="+mn-ea"/>
                          <a:ea typeface="+mn-ea"/>
                        </a:rPr>
                        <a:t>　</a:t>
                      </a:r>
                      <a:r>
                        <a:rPr kumimoji="1" lang="en-US" altLang="ja-JP" sz="1600" b="0" dirty="0">
                          <a:solidFill>
                            <a:schemeClr val="tx1"/>
                          </a:solidFill>
                          <a:latin typeface="+mn-ea"/>
                          <a:ea typeface="+mn-ea"/>
                        </a:rPr>
                        <a:t>059-231-9459</a:t>
                      </a:r>
                      <a:r>
                        <a:rPr kumimoji="1" lang="ja-JP" altLang="en-US" sz="1600" b="0" dirty="0" err="1">
                          <a:solidFill>
                            <a:schemeClr val="tx1"/>
                          </a:solidFill>
                          <a:latin typeface="+mn-ea"/>
                          <a:ea typeface="+mn-ea"/>
                        </a:rPr>
                        <a:t>、</a:t>
                      </a:r>
                      <a:r>
                        <a:rPr kumimoji="1" lang="en-US" altLang="ja-JP" sz="1600" b="0" baseline="0" dirty="0">
                          <a:solidFill>
                            <a:schemeClr val="tx1"/>
                          </a:solidFill>
                          <a:latin typeface="+mn-ea"/>
                          <a:ea typeface="+mn-ea"/>
                        </a:rPr>
                        <a:t> </a:t>
                      </a:r>
                      <a:r>
                        <a:rPr kumimoji="1" lang="en-US" altLang="ja-JP" sz="1600" b="0" dirty="0">
                          <a:solidFill>
                            <a:schemeClr val="tx1"/>
                          </a:solidFill>
                          <a:latin typeface="+mn-ea"/>
                          <a:ea typeface="+mn-ea"/>
                        </a:rPr>
                        <a:t>ogawa@ai.info.mie-u.ac.jp</a:t>
                      </a:r>
                      <a:endParaRPr kumimoji="1" lang="ja-JP" altLang="en-US" sz="1600" b="0" dirty="0">
                        <a:solidFill>
                          <a:schemeClr val="tx1"/>
                        </a:solidFill>
                        <a:latin typeface="+mn-ea"/>
                        <a:ea typeface="+mn-ea"/>
                      </a:endParaRPr>
                    </a:p>
                  </a:txBody>
                  <a:tcPr>
                    <a:solidFill>
                      <a:srgbClr val="B9BBD9"/>
                    </a:solidFill>
                  </a:tcPr>
                </a:tc>
                <a:extLst>
                  <a:ext uri="{0D108BD9-81ED-4DB2-BD59-A6C34878D82A}">
                    <a16:rowId xmlns:a16="http://schemas.microsoft.com/office/drawing/2014/main" xmlns="" val="10001"/>
                  </a:ext>
                </a:extLst>
              </a:tr>
            </a:tbl>
          </a:graphicData>
        </a:graphic>
      </p:graphicFrame>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929" y="2564299"/>
            <a:ext cx="1337203" cy="1602747"/>
          </a:xfrm>
          <a:prstGeom prst="rect">
            <a:avLst/>
          </a:prstGeom>
        </p:spPr>
      </p:pic>
      <p:pic>
        <p:nvPicPr>
          <p:cNvPr id="5" name="図 4" descr="PC281434 (1)">
            <a:extLst>
              <a:ext uri="{FF2B5EF4-FFF2-40B4-BE49-F238E27FC236}">
                <a16:creationId xmlns:a16="http://schemas.microsoft.com/office/drawing/2014/main" xmlns="" id="{AD0212BA-70C4-4EEB-A128-5970FB09DE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859" y="411709"/>
            <a:ext cx="1195341" cy="1620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116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5"/>
          <p:cNvSpPr>
            <a:spLocks noChangeArrowheads="1"/>
          </p:cNvSpPr>
          <p:nvPr/>
        </p:nvSpPr>
        <p:spPr bwMode="auto">
          <a:xfrm>
            <a:off x="0" y="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37931725" indent="-37474525">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kumimoji="0" lang="ja-JP" altLang="en-US" sz="1200">
              <a:solidFill>
                <a:srgbClr val="000000"/>
              </a:solidFill>
              <a:latin typeface="Arial" panose="020B0604020202020204" pitchFamily="34" charset="0"/>
              <a:ea typeface="ＭＳ ゴシック" panose="020B0609070205080204" pitchFamily="49" charset="-128"/>
            </a:endParaRPr>
          </a:p>
          <a:p>
            <a:pPr>
              <a:spcBef>
                <a:spcPct val="0"/>
              </a:spcBef>
              <a:buFontTx/>
              <a:buNone/>
            </a:pPr>
            <a:endParaRPr lang="ja-JP" altLang="en-US" sz="2800">
              <a:solidFill>
                <a:srgbClr val="FFFF00"/>
              </a:solidFill>
              <a:latin typeface="Arial" panose="020B0604020202020204" pitchFamily="34" charset="0"/>
              <a:ea typeface="ＭＳ ゴシック" panose="020B0609070205080204" pitchFamily="49" charset="-128"/>
            </a:endParaRPr>
          </a:p>
        </p:txBody>
      </p:sp>
      <p:grpSp>
        <p:nvGrpSpPr>
          <p:cNvPr id="23555" name="グループ化 17"/>
          <p:cNvGrpSpPr>
            <a:grpSpLocks noChangeAspect="1"/>
          </p:cNvGrpSpPr>
          <p:nvPr/>
        </p:nvGrpSpPr>
        <p:grpSpPr bwMode="auto">
          <a:xfrm>
            <a:off x="6513513" y="2176334"/>
            <a:ext cx="1258887" cy="1771650"/>
            <a:chOff x="6398180" y="1265454"/>
            <a:chExt cx="1942265" cy="2731313"/>
          </a:xfrm>
        </p:grpSpPr>
        <p:pic>
          <p:nvPicPr>
            <p:cNvPr id="23574" name="図 24" descr="z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8180" y="1396642"/>
              <a:ext cx="1942265" cy="26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575" name="直線矢印コネクタ 25"/>
            <p:cNvCxnSpPr>
              <a:cxnSpLocks noChangeShapeType="1"/>
            </p:cNvCxnSpPr>
            <p:nvPr/>
          </p:nvCxnSpPr>
          <p:spPr bwMode="auto">
            <a:xfrm flipV="1">
              <a:off x="6840922" y="1265454"/>
              <a:ext cx="332056" cy="387178"/>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3576" name="直線矢印コネクタ 26"/>
            <p:cNvCxnSpPr>
              <a:cxnSpLocks noChangeShapeType="1"/>
            </p:cNvCxnSpPr>
            <p:nvPr/>
          </p:nvCxnSpPr>
          <p:spPr bwMode="auto">
            <a:xfrm flipV="1">
              <a:off x="7367995" y="1402415"/>
              <a:ext cx="432200" cy="371375"/>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3577" name="直線矢印コネクタ 27"/>
            <p:cNvCxnSpPr>
              <a:cxnSpLocks noChangeShapeType="1"/>
            </p:cNvCxnSpPr>
            <p:nvPr/>
          </p:nvCxnSpPr>
          <p:spPr bwMode="auto">
            <a:xfrm flipV="1">
              <a:off x="7225685" y="2218911"/>
              <a:ext cx="358410" cy="466194"/>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3578" name="直線矢印コネクタ 28"/>
            <p:cNvCxnSpPr>
              <a:cxnSpLocks noChangeShapeType="1"/>
            </p:cNvCxnSpPr>
            <p:nvPr/>
          </p:nvCxnSpPr>
          <p:spPr bwMode="auto">
            <a:xfrm flipV="1">
              <a:off x="7808101" y="2153065"/>
              <a:ext cx="329422" cy="466192"/>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grpSp>
      <p:sp>
        <p:nvSpPr>
          <p:cNvPr id="17411" name="テキスト ボックス 35">
            <a:extLst>
              <a:ext uri="{FF2B5EF4-FFF2-40B4-BE49-F238E27FC236}">
                <a16:creationId xmlns:a16="http://schemas.microsoft.com/office/drawing/2014/main" xmlns="" id="{A11DDBB4-5AC6-914D-A5E1-91B1E7569298}"/>
              </a:ext>
            </a:extLst>
          </p:cNvPr>
          <p:cNvSpPr txBox="1">
            <a:spLocks noChangeArrowheads="1"/>
          </p:cNvSpPr>
          <p:nvPr/>
        </p:nvSpPr>
        <p:spPr bwMode="auto">
          <a:xfrm>
            <a:off x="217488" y="1303338"/>
            <a:ext cx="8766175" cy="241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marL="315913" indent="-304800">
              <a:spcBef>
                <a:spcPct val="0"/>
              </a:spcBef>
              <a:buFontTx/>
              <a:buNone/>
              <a:defRPr/>
            </a:pPr>
            <a:r>
              <a:rPr lang="ja-JP" altLang="en-US" sz="1600" b="1" u="sng" dirty="0">
                <a:solidFill>
                  <a:srgbClr val="4B4D8A"/>
                </a:solidFill>
                <a:latin typeface="+mn-ea"/>
                <a:ea typeface="+mn-ea"/>
              </a:rPr>
              <a:t>研究室概要：</a:t>
            </a:r>
            <a:r>
              <a:rPr lang="en-US" altLang="ja-JP" sz="1600" b="1" u="sng" dirty="0">
                <a:solidFill>
                  <a:srgbClr val="4B4D8A"/>
                </a:solidFill>
                <a:latin typeface="+mn-ea"/>
                <a:ea typeface="+mn-ea"/>
              </a:rPr>
              <a:t> </a:t>
            </a:r>
            <a:r>
              <a:rPr lang="ja-JP" altLang="en-US" sz="1600" dirty="0">
                <a:latin typeface="+mn-ea"/>
                <a:ea typeface="+mn-ea"/>
              </a:rPr>
              <a:t>パターン認識と機械学習、動画像認識、画像処理を利用した、人とコンピュータの知的ユーザインターフェース技術に関する研究開発を行っています。</a:t>
            </a:r>
            <a:endParaRPr lang="en-US" altLang="ja-JP" sz="1600" dirty="0">
              <a:latin typeface="+mn-ea"/>
              <a:ea typeface="+mn-ea"/>
            </a:endParaRPr>
          </a:p>
          <a:p>
            <a:pPr marL="271463" indent="-260350">
              <a:spcBef>
                <a:spcPct val="0"/>
              </a:spcBef>
              <a:buFontTx/>
              <a:buNone/>
              <a:defRPr/>
            </a:pPr>
            <a:endParaRPr lang="en-US" altLang="ja-JP" sz="700" dirty="0">
              <a:solidFill>
                <a:srgbClr val="0000FF"/>
              </a:solidFill>
              <a:latin typeface="+mn-ea"/>
              <a:ea typeface="+mn-ea"/>
            </a:endParaRPr>
          </a:p>
          <a:p>
            <a:pPr marL="271463" indent="-260350">
              <a:spcBef>
                <a:spcPct val="0"/>
              </a:spcBef>
              <a:buFontTx/>
              <a:buNone/>
              <a:defRPr/>
            </a:pPr>
            <a:r>
              <a:rPr lang="ja-JP" altLang="en-US" sz="1600" b="1" u="sng" dirty="0">
                <a:solidFill>
                  <a:srgbClr val="4B4D8A"/>
                </a:solidFill>
                <a:latin typeface="+mn-ea"/>
                <a:ea typeface="+mn-ea"/>
              </a:rPr>
              <a:t>産学連携が可能な研究テーマ：</a:t>
            </a:r>
            <a:r>
              <a:rPr lang="en-US" altLang="ja-JP" sz="1600" b="1" u="sng" dirty="0">
                <a:solidFill>
                  <a:srgbClr val="4B4D8A"/>
                </a:solidFill>
                <a:latin typeface="+mn-ea"/>
                <a:ea typeface="+mn-ea"/>
              </a:rPr>
              <a:t/>
            </a:r>
            <a:br>
              <a:rPr lang="en-US" altLang="ja-JP" sz="1600" b="1" u="sng" dirty="0">
                <a:solidFill>
                  <a:srgbClr val="4B4D8A"/>
                </a:solidFill>
                <a:latin typeface="+mn-ea"/>
                <a:ea typeface="+mn-ea"/>
              </a:rPr>
            </a:br>
            <a:r>
              <a:rPr lang="ja-JP" altLang="en-US" sz="1600" dirty="0">
                <a:solidFill>
                  <a:srgbClr val="4B4D8A"/>
                </a:solidFill>
                <a:latin typeface="+mn-ea"/>
                <a:ea typeface="+mn-ea"/>
              </a:rPr>
              <a:t>カメラベース文字認識、ドット文字の検出と認識</a:t>
            </a:r>
            <a:r>
              <a:rPr lang="en-US" altLang="ja-JP" sz="1600" dirty="0">
                <a:solidFill>
                  <a:srgbClr val="4B4D8A"/>
                </a:solidFill>
                <a:latin typeface="+mn-ea"/>
                <a:ea typeface="+mn-ea"/>
              </a:rPr>
              <a:t/>
            </a:r>
            <a:br>
              <a:rPr lang="en-US" altLang="ja-JP" sz="1600" dirty="0">
                <a:solidFill>
                  <a:srgbClr val="4B4D8A"/>
                </a:solidFill>
                <a:latin typeface="+mn-ea"/>
                <a:ea typeface="+mn-ea"/>
              </a:rPr>
            </a:br>
            <a:r>
              <a:rPr lang="ja-JP" altLang="en-US" sz="1600" dirty="0">
                <a:solidFill>
                  <a:srgbClr val="4B4D8A"/>
                </a:solidFill>
                <a:latin typeface="+mn-ea"/>
                <a:ea typeface="+mn-ea"/>
              </a:rPr>
              <a:t>画像センシング技術を用いた製品の自動検査</a:t>
            </a:r>
            <a:endParaRPr lang="en-US" altLang="ja-JP" sz="1600" dirty="0">
              <a:solidFill>
                <a:srgbClr val="4B4D8A"/>
              </a:solidFill>
              <a:latin typeface="+mn-ea"/>
              <a:ea typeface="+mn-ea"/>
            </a:endParaRPr>
          </a:p>
          <a:p>
            <a:pPr marL="271463" indent="-260350">
              <a:spcBef>
                <a:spcPct val="0"/>
              </a:spcBef>
              <a:buFontTx/>
              <a:buNone/>
              <a:defRPr/>
            </a:pPr>
            <a:r>
              <a:rPr lang="ja-JP" altLang="en-US" sz="1600" dirty="0">
                <a:solidFill>
                  <a:srgbClr val="4B4D8A"/>
                </a:solidFill>
                <a:latin typeface="+mn-ea"/>
                <a:ea typeface="+mn-ea"/>
              </a:rPr>
              <a:t>　　医用画像を用いた診断支援・手術支援システムの開発</a:t>
            </a:r>
            <a:br>
              <a:rPr lang="ja-JP" altLang="en-US" sz="1600" dirty="0">
                <a:solidFill>
                  <a:srgbClr val="4B4D8A"/>
                </a:solidFill>
                <a:latin typeface="+mn-ea"/>
                <a:ea typeface="+mn-ea"/>
              </a:rPr>
            </a:br>
            <a:r>
              <a:rPr lang="ja-JP" altLang="en-US" sz="1600" dirty="0">
                <a:solidFill>
                  <a:srgbClr val="0000FF"/>
                </a:solidFill>
                <a:latin typeface="+mn-ea"/>
                <a:ea typeface="+mn-ea"/>
              </a:rPr>
              <a:t>　</a:t>
            </a:r>
            <a:r>
              <a:rPr lang="ja-JP" altLang="en-US" sz="1600" dirty="0">
                <a:latin typeface="+mn-ea"/>
                <a:ea typeface="+mn-ea"/>
              </a:rPr>
              <a:t>いずれも生産管理・機器制御に応用可能です。これまでに、</a:t>
            </a:r>
            <a:r>
              <a:rPr lang="en-US" altLang="ja-JP" sz="1600" dirty="0">
                <a:latin typeface="+mn-ea"/>
                <a:ea typeface="+mn-ea"/>
              </a:rPr>
              <a:t/>
            </a:r>
            <a:br>
              <a:rPr lang="en-US" altLang="ja-JP" sz="1600" dirty="0">
                <a:latin typeface="+mn-ea"/>
                <a:ea typeface="+mn-ea"/>
              </a:rPr>
            </a:br>
            <a:r>
              <a:rPr lang="ja-JP" altLang="en-US" sz="1600" dirty="0">
                <a:latin typeface="+mn-ea"/>
                <a:ea typeface="+mn-ea"/>
              </a:rPr>
              <a:t>国内外の複数の企業、研究機関と共同研究を行っています。</a:t>
            </a:r>
            <a:r>
              <a:rPr lang="en-US" altLang="ja-JP" sz="1600" dirty="0">
                <a:latin typeface="+mn-ea"/>
                <a:ea typeface="+mn-ea"/>
              </a:rPr>
              <a:t/>
            </a:r>
            <a:br>
              <a:rPr lang="en-US" altLang="ja-JP" sz="1600" dirty="0">
                <a:latin typeface="+mn-ea"/>
                <a:ea typeface="+mn-ea"/>
              </a:rPr>
            </a:br>
            <a:endParaRPr lang="ja-JP" altLang="en-US" sz="1600" dirty="0">
              <a:latin typeface="+mn-ea"/>
              <a:ea typeface="+mn-ea"/>
            </a:endParaRPr>
          </a:p>
        </p:txBody>
      </p:sp>
      <p:sp>
        <p:nvSpPr>
          <p:cNvPr id="32" name="正方形/長方形 31">
            <a:extLst>
              <a:ext uri="{FF2B5EF4-FFF2-40B4-BE49-F238E27FC236}">
                <a16:creationId xmlns:a16="http://schemas.microsoft.com/office/drawing/2014/main" xmlns="" id="{542EDCCB-A5F3-FE4C-92DE-DEB3CCBD4B6C}"/>
              </a:ext>
            </a:extLst>
          </p:cNvPr>
          <p:cNvSpPr>
            <a:spLocks noChangeArrowheads="1"/>
          </p:cNvSpPr>
          <p:nvPr/>
        </p:nvSpPr>
        <p:spPr bwMode="auto">
          <a:xfrm>
            <a:off x="0" y="-1588"/>
            <a:ext cx="9144000" cy="1290638"/>
          </a:xfrm>
          <a:prstGeom prst="rect">
            <a:avLst/>
          </a:prstGeom>
          <a:solidFill>
            <a:srgbClr val="4B4D8A"/>
          </a:solidFill>
          <a:ln w="9525">
            <a:solidFill>
              <a:srgbClr val="4A7EBB"/>
            </a:solidFill>
            <a:miter lim="800000"/>
            <a:headEnd/>
            <a:tailEnd/>
          </a:ln>
          <a:effectLst>
            <a:outerShdw blurRad="40000" dist="23000" dir="5400000" rotWithShape="0">
              <a:srgbClr val="808080">
                <a:alpha val="34998"/>
              </a:srgbClr>
            </a:outerShdw>
          </a:effectLst>
        </p:spPr>
        <p:txBody>
          <a:bodyPr anchor="b">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eaLnBrk="0" fontAlgn="base" hangingPunct="0">
              <a:spcBef>
                <a:spcPct val="0"/>
              </a:spcBef>
              <a:spcAft>
                <a:spcPct val="0"/>
              </a:spcAft>
              <a:defRPr kumimoji="1" sz="2400">
                <a:solidFill>
                  <a:schemeClr val="tx1"/>
                </a:solidFill>
                <a:latin typeface="Arial" charset="0"/>
                <a:ea typeface="ＭＳ Ｐゴシック" charset="-128"/>
              </a:defRPr>
            </a:lvl6pPr>
            <a:lvl7pPr marL="914400" eaLnBrk="0" fontAlgn="base" hangingPunct="0">
              <a:spcBef>
                <a:spcPct val="0"/>
              </a:spcBef>
              <a:spcAft>
                <a:spcPct val="0"/>
              </a:spcAft>
              <a:defRPr kumimoji="1" sz="2400">
                <a:solidFill>
                  <a:schemeClr val="tx1"/>
                </a:solidFill>
                <a:latin typeface="Arial" charset="0"/>
                <a:ea typeface="ＭＳ Ｐゴシック" charset="-128"/>
              </a:defRPr>
            </a:lvl7pPr>
            <a:lvl8pPr marL="1371600" eaLnBrk="0" fontAlgn="base" hangingPunct="0">
              <a:spcBef>
                <a:spcPct val="0"/>
              </a:spcBef>
              <a:spcAft>
                <a:spcPct val="0"/>
              </a:spcAft>
              <a:defRPr kumimoji="1" sz="2400">
                <a:solidFill>
                  <a:schemeClr val="tx1"/>
                </a:solidFill>
                <a:latin typeface="Arial" charset="0"/>
                <a:ea typeface="ＭＳ Ｐゴシック" charset="-128"/>
              </a:defRPr>
            </a:lvl8pPr>
            <a:lvl9pPr marL="1828800" eaLnBrk="0" fontAlgn="base" hangingPunct="0">
              <a:spcBef>
                <a:spcPct val="0"/>
              </a:spcBef>
              <a:spcAft>
                <a:spcPct val="0"/>
              </a:spcAft>
              <a:defRPr kumimoji="1" sz="2400">
                <a:solidFill>
                  <a:schemeClr val="tx1"/>
                </a:solidFill>
                <a:latin typeface="Arial" charset="0"/>
                <a:ea typeface="ＭＳ Ｐゴシック" charset="-128"/>
              </a:defRPr>
            </a:lvl9pPr>
          </a:lstStyle>
          <a:p>
            <a:pPr>
              <a:spcAft>
                <a:spcPts val="3000"/>
              </a:spcAft>
              <a:defRPr/>
            </a:pPr>
            <a:endParaRPr kumimoji="0" lang="ja-JP" altLang="en-US" sz="3200" b="1">
              <a:solidFill>
                <a:prstClr val="white"/>
              </a:solidFill>
              <a:latin typeface="ＭＳ Ｐゴシック" charset="-128"/>
              <a:ea typeface="ＭＳ ゴシック" charset="-128"/>
            </a:endParaRPr>
          </a:p>
        </p:txBody>
      </p:sp>
      <p:sp>
        <p:nvSpPr>
          <p:cNvPr id="23558" name="テキスト ボックス 23"/>
          <p:cNvSpPr txBox="1">
            <a:spLocks noChangeArrowheads="1"/>
          </p:cNvSpPr>
          <p:nvPr/>
        </p:nvSpPr>
        <p:spPr bwMode="auto">
          <a:xfrm>
            <a:off x="0" y="835025"/>
            <a:ext cx="9121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37931725" indent="-37474525">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kumimoji="0" lang="ja-JP" altLang="en-US" sz="1800" b="1" dirty="0">
                <a:solidFill>
                  <a:srgbClr val="FFFFFF"/>
                </a:solidFill>
                <a:latin typeface="ＭＳ Ｐゴシック" panose="020B0600070205080204" pitchFamily="50" charset="-128"/>
                <a:ea typeface="ＭＳ ゴシック" panose="020B0609070205080204" pitchFamily="49" charset="-128"/>
              </a:rPr>
              <a:t>若林 哲史  教授　　盛田 健人　助教　　　　　</a:t>
            </a:r>
            <a:r>
              <a:rPr lang="en-US" altLang="ja-JP" sz="1600" b="1" dirty="0">
                <a:solidFill>
                  <a:srgbClr val="FFFFFF"/>
                </a:solidFill>
                <a:latin typeface="Times New Roman" panose="02020603050405020304" pitchFamily="18" charset="0"/>
                <a:ea typeface="ＭＳ ゴシック" panose="020B0609070205080204" pitchFamily="49" charset="-128"/>
              </a:rPr>
              <a:t>http://www.hi.info.mie-u.ac.jp/</a:t>
            </a:r>
          </a:p>
        </p:txBody>
      </p:sp>
      <p:sp>
        <p:nvSpPr>
          <p:cNvPr id="23559" name="正方形/長方形 29"/>
          <p:cNvSpPr>
            <a:spLocks noChangeArrowheads="1"/>
          </p:cNvSpPr>
          <p:nvPr/>
        </p:nvSpPr>
        <p:spPr bwMode="auto">
          <a:xfrm>
            <a:off x="82296" y="122238"/>
            <a:ext cx="91398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37931725" indent="-37474525">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spcAft>
                <a:spcPts val="3000"/>
              </a:spcAft>
              <a:buFontTx/>
              <a:buNone/>
            </a:pPr>
            <a:r>
              <a:rPr lang="ja-JP" altLang="en-US" b="1" dirty="0">
                <a:solidFill>
                  <a:srgbClr val="FFFFFF"/>
                </a:solidFill>
                <a:latin typeface="ＭＳ Ｐゴシック" panose="020B0600070205080204" pitchFamily="50" charset="-128"/>
              </a:rPr>
              <a:t>ヒューマンインターフェース</a:t>
            </a:r>
            <a:r>
              <a:rPr lang="ja-JP" altLang="en-US" sz="2000" b="1" dirty="0">
                <a:solidFill>
                  <a:srgbClr val="FFFFFF"/>
                </a:solidFill>
                <a:latin typeface="ＭＳ Ｐゴシック" panose="020B0600070205080204" pitchFamily="50" charset="-128"/>
              </a:rPr>
              <a:t>（ﾋｭｰﾏﾝｺﾝﾋﾟｭｰﾀｲﾝﾀﾗｸｼｮﾝ）</a:t>
            </a:r>
            <a:r>
              <a:rPr lang="ja-JP" altLang="en-US" b="1" dirty="0">
                <a:solidFill>
                  <a:srgbClr val="FFFFFF"/>
                </a:solidFill>
                <a:latin typeface="ＭＳ Ｐゴシック" panose="020B0600070205080204" pitchFamily="50" charset="-128"/>
              </a:rPr>
              <a:t>研究室</a:t>
            </a:r>
            <a:endParaRPr kumimoji="0" lang="ja-JP" altLang="en-US" b="1" dirty="0">
              <a:solidFill>
                <a:srgbClr val="FFFFFF"/>
              </a:solidFill>
              <a:latin typeface="ＭＳ Ｐゴシック" panose="020B0600070205080204" pitchFamily="50" charset="-128"/>
              <a:ea typeface="ＭＳ ゴシック" panose="020B0609070205080204" pitchFamily="49" charset="-128"/>
            </a:endParaRPr>
          </a:p>
        </p:txBody>
      </p:sp>
      <p:pic>
        <p:nvPicPr>
          <p:cNvPr id="23562" name="図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13" y="3555365"/>
            <a:ext cx="18891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図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5313" y="5076190"/>
            <a:ext cx="1889125" cy="1411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64" name="図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373600" y="31664275"/>
            <a:ext cx="3340100" cy="2516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65" name="図 2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526000" y="31816675"/>
            <a:ext cx="3340100" cy="2516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66" name="図 3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78400" y="31969075"/>
            <a:ext cx="3340100" cy="2516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67" name="図 3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830800" y="32121475"/>
            <a:ext cx="3340100" cy="2516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68" name="図 3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83200" y="32273875"/>
            <a:ext cx="3340100" cy="2516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69" name="図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9575" y="3572828"/>
            <a:ext cx="2468563"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0" name="テキスト ボックス 4"/>
          <p:cNvSpPr txBox="1">
            <a:spLocks noChangeArrowheads="1"/>
          </p:cNvSpPr>
          <p:nvPr/>
        </p:nvSpPr>
        <p:spPr bwMode="auto">
          <a:xfrm>
            <a:off x="530225" y="6508750"/>
            <a:ext cx="195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latin typeface="Arial" panose="020B0604020202020204" pitchFamily="34" charset="0"/>
              </a:rPr>
              <a:t>ドット文字の抽出と認識</a:t>
            </a:r>
          </a:p>
        </p:txBody>
      </p:sp>
      <p:sp>
        <p:nvSpPr>
          <p:cNvPr id="23571" name="テキスト ボックス 5"/>
          <p:cNvSpPr txBox="1">
            <a:spLocks noChangeArrowheads="1"/>
          </p:cNvSpPr>
          <p:nvPr/>
        </p:nvSpPr>
        <p:spPr bwMode="auto">
          <a:xfrm>
            <a:off x="5716588" y="4080347"/>
            <a:ext cx="2852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latin typeface="Arial" panose="020B0604020202020204" pitchFamily="34" charset="0"/>
              </a:rPr>
              <a:t>カメラベースの３次元回転文字認識</a:t>
            </a:r>
          </a:p>
        </p:txBody>
      </p:sp>
      <p:sp>
        <p:nvSpPr>
          <p:cNvPr id="23572" name="テキスト ボックス 6"/>
          <p:cNvSpPr txBox="1">
            <a:spLocks noChangeArrowheads="1"/>
          </p:cNvSpPr>
          <p:nvPr/>
        </p:nvSpPr>
        <p:spPr bwMode="auto">
          <a:xfrm>
            <a:off x="2903538" y="6508750"/>
            <a:ext cx="2160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latin typeface="Arial" panose="020B0604020202020204" pitchFamily="34" charset="0"/>
              </a:rPr>
              <a:t>会話動画像中の表情認識</a:t>
            </a:r>
          </a:p>
        </p:txBody>
      </p:sp>
      <p:pic>
        <p:nvPicPr>
          <p:cNvPr id="27" name="図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35625" y="4541838"/>
            <a:ext cx="3319463"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テキスト ボックス 5"/>
          <p:cNvSpPr txBox="1">
            <a:spLocks noChangeArrowheads="1"/>
          </p:cNvSpPr>
          <p:nvPr/>
        </p:nvSpPr>
        <p:spPr bwMode="auto">
          <a:xfrm>
            <a:off x="5983288" y="6508750"/>
            <a:ext cx="2725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latin typeface="Arial" panose="020B0604020202020204" pitchFamily="34" charset="0"/>
              </a:rPr>
              <a:t>手関節リウマチ自動診断システム</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xmlns="" id="{A214ADD3-58A2-5649-9B8D-989227FFDA2B}"/>
              </a:ext>
            </a:extLst>
          </p:cNvPr>
          <p:cNvSpPr>
            <a:spLocks noChangeArrowheads="1"/>
          </p:cNvSpPr>
          <p:nvPr/>
        </p:nvSpPr>
        <p:spPr bwMode="auto">
          <a:xfrm>
            <a:off x="0" y="6457890"/>
            <a:ext cx="9144000" cy="400110"/>
          </a:xfrm>
          <a:prstGeom prst="rect">
            <a:avLst/>
          </a:prstGeom>
          <a:solidFill>
            <a:srgbClr val="4B4D8A"/>
          </a:solidFill>
          <a:ln w="9525">
            <a:solidFill>
              <a:srgbClr val="4A7EBB"/>
            </a:solidFill>
            <a:miter lim="800000"/>
            <a:headEnd/>
            <a:tailEnd/>
          </a:ln>
          <a:effectLst>
            <a:outerShdw blurRad="40000" dist="23000" dir="5400000" rotWithShape="0">
              <a:srgbClr val="808080">
                <a:alpha val="34998"/>
              </a:srgbClr>
            </a:outerShdw>
          </a:effectLst>
        </p:spPr>
        <p:txBody>
          <a:bodyPr anchor="b">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eaLnBrk="0" fontAlgn="base" hangingPunct="0">
              <a:spcBef>
                <a:spcPct val="0"/>
              </a:spcBef>
              <a:spcAft>
                <a:spcPct val="0"/>
              </a:spcAft>
              <a:defRPr kumimoji="1" sz="2400">
                <a:solidFill>
                  <a:schemeClr val="tx1"/>
                </a:solidFill>
                <a:latin typeface="Arial" charset="0"/>
                <a:ea typeface="ＭＳ Ｐゴシック" charset="-128"/>
              </a:defRPr>
            </a:lvl6pPr>
            <a:lvl7pPr marL="914400" eaLnBrk="0" fontAlgn="base" hangingPunct="0">
              <a:spcBef>
                <a:spcPct val="0"/>
              </a:spcBef>
              <a:spcAft>
                <a:spcPct val="0"/>
              </a:spcAft>
              <a:defRPr kumimoji="1" sz="2400">
                <a:solidFill>
                  <a:schemeClr val="tx1"/>
                </a:solidFill>
                <a:latin typeface="Arial" charset="0"/>
                <a:ea typeface="ＭＳ Ｐゴシック" charset="-128"/>
              </a:defRPr>
            </a:lvl7pPr>
            <a:lvl8pPr marL="1371600" eaLnBrk="0" fontAlgn="base" hangingPunct="0">
              <a:spcBef>
                <a:spcPct val="0"/>
              </a:spcBef>
              <a:spcAft>
                <a:spcPct val="0"/>
              </a:spcAft>
              <a:defRPr kumimoji="1" sz="2400">
                <a:solidFill>
                  <a:schemeClr val="tx1"/>
                </a:solidFill>
                <a:latin typeface="Arial" charset="0"/>
                <a:ea typeface="ＭＳ Ｐゴシック" charset="-128"/>
              </a:defRPr>
            </a:lvl8pPr>
            <a:lvl9pPr marL="1828800" eaLnBrk="0" fontAlgn="base" hangingPunct="0">
              <a:spcBef>
                <a:spcPct val="0"/>
              </a:spcBef>
              <a:spcAft>
                <a:spcPct val="0"/>
              </a:spcAft>
              <a:defRPr kumimoji="1" sz="2400">
                <a:solidFill>
                  <a:schemeClr val="tx1"/>
                </a:solidFill>
                <a:latin typeface="Arial" charset="0"/>
                <a:ea typeface="ＭＳ Ｐゴシック" charset="-128"/>
              </a:defRPr>
            </a:lvl9pPr>
          </a:lstStyle>
          <a:p>
            <a:pPr>
              <a:spcAft>
                <a:spcPts val="3000"/>
              </a:spcAft>
              <a:defRPr/>
            </a:pPr>
            <a:r>
              <a:rPr kumimoji="0" lang="ja-JP" altLang="en-US" sz="2000" b="1" dirty="0">
                <a:solidFill>
                  <a:prstClr val="white"/>
                </a:solidFill>
                <a:latin typeface="ＭＳ Ｐゴシック" charset="-128"/>
                <a:ea typeface="ＭＳ ゴシック" charset="-128"/>
              </a:rPr>
              <a:t>ﾋｭｰﾏﾝｲﾝﾀｰﾌｪｰｽ</a:t>
            </a:r>
            <a:r>
              <a:rPr kumimoji="0" lang="ja-JP" altLang="en-US" sz="1600" b="1" dirty="0">
                <a:solidFill>
                  <a:prstClr val="white"/>
                </a:solidFill>
                <a:latin typeface="ＭＳ Ｐゴシック" charset="-128"/>
                <a:ea typeface="ＭＳ ゴシック" charset="-128"/>
              </a:rPr>
              <a:t>（ﾋｭｰﾏﾝｺﾝﾋﾟｭｰﾀｲﾝﾀﾗｸｼｮﾝ）</a:t>
            </a:r>
            <a:r>
              <a:rPr kumimoji="0" lang="ja-JP" altLang="en-US" sz="2000" b="1" dirty="0">
                <a:solidFill>
                  <a:prstClr val="white"/>
                </a:solidFill>
                <a:latin typeface="ＭＳ Ｐゴシック" charset="-128"/>
                <a:ea typeface="ＭＳ ゴシック" charset="-128"/>
              </a:rPr>
              <a:t>研究室</a:t>
            </a:r>
            <a:r>
              <a:rPr kumimoji="0" lang="en-US" altLang="ja-JP" sz="2000" b="1" dirty="0">
                <a:solidFill>
                  <a:prstClr val="white"/>
                </a:solidFill>
                <a:latin typeface="ＭＳ Ｐゴシック" charset="-128"/>
                <a:ea typeface="ＭＳ ゴシック" charset="-128"/>
              </a:rPr>
              <a:t> </a:t>
            </a:r>
            <a:r>
              <a:rPr kumimoji="0" lang="ja-JP" altLang="en-US" sz="2000" b="1" dirty="0">
                <a:solidFill>
                  <a:prstClr val="white"/>
                </a:solidFill>
                <a:latin typeface="ＭＳ Ｐゴシック" charset="-128"/>
                <a:ea typeface="ＭＳ ゴシック" charset="-128"/>
              </a:rPr>
              <a:t>　　　</a:t>
            </a:r>
            <a:r>
              <a:rPr kumimoji="0" lang="en-US" altLang="ja-JP" sz="2000" b="1" dirty="0">
                <a:solidFill>
                  <a:prstClr val="white"/>
                </a:solidFill>
                <a:latin typeface="ＭＳ Ｐゴシック" charset="-128"/>
                <a:ea typeface="ＭＳ ゴシック" charset="-128"/>
              </a:rPr>
              <a:t>  </a:t>
            </a:r>
            <a:r>
              <a:rPr lang="en-US" altLang="ja-JP" sz="1800" b="1" dirty="0">
                <a:solidFill>
                  <a:srgbClr val="FFFFFF"/>
                </a:solidFill>
                <a:latin typeface="Times New Roman" panose="02020603050405020304" pitchFamily="18" charset="0"/>
                <a:ea typeface="ＭＳ ゴシック" panose="020B0609070205080204" pitchFamily="49" charset="-128"/>
              </a:rPr>
              <a:t>http://www.hi.info.mie-u.ac.jp/</a:t>
            </a:r>
          </a:p>
        </p:txBody>
      </p:sp>
      <p:graphicFrame>
        <p:nvGraphicFramePr>
          <p:cNvPr id="3" name="表 2">
            <a:extLst>
              <a:ext uri="{FF2B5EF4-FFF2-40B4-BE49-F238E27FC236}">
                <a16:creationId xmlns:a16="http://schemas.microsoft.com/office/drawing/2014/main" xmlns="" id="{0ADCDFCA-0CB4-CC47-BDF9-A7543CDF758C}"/>
              </a:ext>
            </a:extLst>
          </p:cNvPr>
          <p:cNvGraphicFramePr>
            <a:graphicFrameLocks noGrp="1"/>
          </p:cNvGraphicFramePr>
          <p:nvPr>
            <p:extLst>
              <p:ext uri="{D42A27DB-BD31-4B8C-83A1-F6EECF244321}">
                <p14:modId xmlns:p14="http://schemas.microsoft.com/office/powerpoint/2010/main" val="3959976976"/>
              </p:ext>
            </p:extLst>
          </p:nvPr>
        </p:nvGraphicFramePr>
        <p:xfrm>
          <a:off x="0" y="0"/>
          <a:ext cx="9144000" cy="4145252"/>
        </p:xfrm>
        <a:graphic>
          <a:graphicData uri="http://schemas.openxmlformats.org/drawingml/2006/table">
            <a:tbl>
              <a:tblPr firstRow="1" bandRow="1">
                <a:tableStyleId>{5C22544A-7EE6-4342-B048-85BDC9FD1C3A}</a:tableStyleId>
              </a:tblPr>
              <a:tblGrid>
                <a:gridCol w="2923715">
                  <a:extLst>
                    <a:ext uri="{9D8B030D-6E8A-4147-A177-3AD203B41FA5}">
                      <a16:colId xmlns:a16="http://schemas.microsoft.com/office/drawing/2014/main" xmlns="" val="2108524607"/>
                    </a:ext>
                  </a:extLst>
                </a:gridCol>
                <a:gridCol w="6220285">
                  <a:extLst>
                    <a:ext uri="{9D8B030D-6E8A-4147-A177-3AD203B41FA5}">
                      <a16:colId xmlns:a16="http://schemas.microsoft.com/office/drawing/2014/main" xmlns="" val="305682893"/>
                    </a:ext>
                  </a:extLst>
                </a:gridCol>
              </a:tblGrid>
              <a:tr h="2072626">
                <a:tc>
                  <a:txBody>
                    <a:bodyPr/>
                    <a:lstStyle/>
                    <a:p>
                      <a:pPr algn="ctr"/>
                      <a:r>
                        <a:rPr kumimoji="1" lang="ja-JP" altLang="en-US" sz="1800" b="0" dirty="0">
                          <a:solidFill>
                            <a:schemeClr val="tx1"/>
                          </a:solidFill>
                        </a:rPr>
                        <a:t>教授　若林　哲史</a:t>
                      </a:r>
                      <a:endParaRPr kumimoji="1" lang="en-US" altLang="ja-JP" sz="1800" b="0" dirty="0">
                        <a:solidFill>
                          <a:schemeClr val="tx1"/>
                        </a:solidFill>
                      </a:endParaRPr>
                    </a:p>
                    <a:p>
                      <a:endParaRPr kumimoji="1" lang="ja-JP" altLang="en-US" sz="1800" dirty="0">
                        <a:solidFill>
                          <a:schemeClr val="tx1"/>
                        </a:solidFill>
                      </a:endParaRPr>
                    </a:p>
                  </a:txBody>
                  <a:tcPr marT="45713" marB="45713">
                    <a:solidFill>
                      <a:srgbClr val="CECFE4"/>
                    </a:solidFill>
                  </a:tcPr>
                </a:tc>
                <a:tc>
                  <a:txBody>
                    <a:bodyPr/>
                    <a:lstStyle/>
                    <a:p>
                      <a:r>
                        <a:rPr kumimoji="1" lang="ja-JP" altLang="en-US" sz="1800" b="0" dirty="0">
                          <a:solidFill>
                            <a:schemeClr val="tx1"/>
                          </a:solidFill>
                          <a:latin typeface="+mn-ea"/>
                          <a:ea typeface="+mn-ea"/>
                        </a:rPr>
                        <a:t>　</a:t>
                      </a:r>
                      <a:r>
                        <a:rPr kumimoji="1" lang="ja-JP" altLang="en-US" sz="1600" b="0" dirty="0">
                          <a:solidFill>
                            <a:schemeClr val="tx1"/>
                          </a:solidFill>
                          <a:latin typeface="+mn-ea"/>
                          <a:ea typeface="+mn-ea"/>
                        </a:rPr>
                        <a:t>パターン認識と機械学習分野の研究として、カメラベースの３次元回転文字認識、ドット文字の検出と認識を行っています。また、画像センシング技術を用いた製品の自動検査など、</a:t>
                      </a:r>
                      <a:r>
                        <a:rPr kumimoji="1" lang="en-US" altLang="ja-JP" sz="1600" b="0" dirty="0">
                          <a:solidFill>
                            <a:schemeClr val="tx1"/>
                          </a:solidFill>
                          <a:latin typeface="+mn-ea"/>
                          <a:ea typeface="+mn-ea"/>
                        </a:rPr>
                        <a:t>FA</a:t>
                      </a:r>
                      <a:r>
                        <a:rPr kumimoji="1" lang="ja-JP" altLang="en-US" sz="1600" b="0" dirty="0" err="1">
                          <a:solidFill>
                            <a:schemeClr val="tx1"/>
                          </a:solidFill>
                          <a:latin typeface="+mn-ea"/>
                          <a:ea typeface="+mn-ea"/>
                        </a:rPr>
                        <a:t>への</a:t>
                      </a:r>
                      <a:r>
                        <a:rPr kumimoji="1" lang="ja-JP" altLang="en-US" sz="1600" b="0" dirty="0">
                          <a:solidFill>
                            <a:schemeClr val="tx1"/>
                          </a:solidFill>
                          <a:latin typeface="+mn-ea"/>
                          <a:ea typeface="+mn-ea"/>
                        </a:rPr>
                        <a:t>応用を行っています。</a:t>
                      </a:r>
                      <a:endParaRPr kumimoji="1" lang="en-US" altLang="ja-JP" sz="1600" b="0" dirty="0">
                        <a:solidFill>
                          <a:schemeClr val="tx1"/>
                        </a:solidFill>
                        <a:latin typeface="+mn-ea"/>
                        <a:ea typeface="+mn-ea"/>
                      </a:endParaRPr>
                    </a:p>
                    <a:p>
                      <a:r>
                        <a:rPr kumimoji="1" lang="ja-JP" altLang="en-US" sz="1600" b="0" dirty="0">
                          <a:solidFill>
                            <a:schemeClr val="tx1"/>
                          </a:solidFill>
                          <a:latin typeface="+mn-ea"/>
                          <a:ea typeface="+mn-ea"/>
                        </a:rPr>
                        <a:t>　動画像認識の研究として、新生児の睡眠覚醒状態自動判定と睡眠の質の評価、会話動画の表情解析と感情推定、動画像の自動要約を手がけています。</a:t>
                      </a:r>
                      <a:r>
                        <a:rPr kumimoji="1" lang="en-US" altLang="ja-JP" sz="1600" b="0" dirty="0">
                          <a:solidFill>
                            <a:schemeClr val="tx1"/>
                          </a:solidFill>
                          <a:latin typeface="+mn-ea"/>
                          <a:ea typeface="+mn-ea"/>
                        </a:rPr>
                        <a:t/>
                      </a:r>
                      <a:br>
                        <a:rPr kumimoji="1" lang="en-US" altLang="ja-JP" sz="1600" b="0" dirty="0">
                          <a:solidFill>
                            <a:schemeClr val="tx1"/>
                          </a:solidFill>
                          <a:latin typeface="+mn-ea"/>
                          <a:ea typeface="+mn-ea"/>
                        </a:rPr>
                      </a:br>
                      <a:endParaRPr kumimoji="1" lang="en-US" altLang="ja-JP" sz="1600" b="0" dirty="0">
                        <a:solidFill>
                          <a:schemeClr val="tx1"/>
                        </a:solidFill>
                        <a:latin typeface="+mn-ea"/>
                        <a:ea typeface="+mn-ea"/>
                      </a:endParaRPr>
                    </a:p>
                    <a:p>
                      <a:pPr algn="ctr"/>
                      <a:r>
                        <a:rPr kumimoji="1" lang="ja-JP" altLang="en-US" sz="1600" b="0" dirty="0">
                          <a:solidFill>
                            <a:schemeClr val="tx1"/>
                          </a:solidFill>
                          <a:latin typeface="+mn-ea"/>
                          <a:ea typeface="+mn-ea"/>
                        </a:rPr>
                        <a:t>連絡先：</a:t>
                      </a:r>
                      <a:r>
                        <a:rPr kumimoji="1" lang="en-US" altLang="ja-JP" sz="1600" b="0" dirty="0">
                          <a:solidFill>
                            <a:schemeClr val="tx1"/>
                          </a:solidFill>
                          <a:latin typeface="+mn-ea"/>
                          <a:ea typeface="+mn-ea"/>
                        </a:rPr>
                        <a:t>059-231-9729</a:t>
                      </a:r>
                      <a:r>
                        <a:rPr kumimoji="1" lang="ja-JP" altLang="en-US" sz="1600" b="0" dirty="0" err="1">
                          <a:solidFill>
                            <a:schemeClr val="tx1"/>
                          </a:solidFill>
                          <a:latin typeface="+mn-ea"/>
                          <a:ea typeface="+mn-ea"/>
                        </a:rPr>
                        <a:t>、</a:t>
                      </a:r>
                      <a:r>
                        <a:rPr kumimoji="1" lang="en-US" altLang="ja-JP" sz="1600" b="0" dirty="0">
                          <a:solidFill>
                            <a:schemeClr val="tx1"/>
                          </a:solidFill>
                          <a:latin typeface="+mn-ea"/>
                          <a:ea typeface="+mn-ea"/>
                        </a:rPr>
                        <a:t>  waka@hi.info.mie-u.ac.jp</a:t>
                      </a:r>
                      <a:endParaRPr kumimoji="1" lang="ja-JP" altLang="en-US" sz="1600" b="0" dirty="0">
                        <a:solidFill>
                          <a:schemeClr val="tx1"/>
                        </a:solidFill>
                        <a:latin typeface="+mn-ea"/>
                        <a:ea typeface="+mn-ea"/>
                      </a:endParaRPr>
                    </a:p>
                  </a:txBody>
                  <a:tcPr marT="45713" marB="45713">
                    <a:solidFill>
                      <a:srgbClr val="CECFE4"/>
                    </a:solidFill>
                  </a:tcPr>
                </a:tc>
                <a:extLst>
                  <a:ext uri="{0D108BD9-81ED-4DB2-BD59-A6C34878D82A}">
                    <a16:rowId xmlns:a16="http://schemas.microsoft.com/office/drawing/2014/main" xmlns="" val="2039426167"/>
                  </a:ext>
                </a:extLst>
              </a:tr>
              <a:tr h="2072626">
                <a:tc>
                  <a:txBody>
                    <a:bodyPr/>
                    <a:lstStyle/>
                    <a:p>
                      <a:pPr algn="ctr"/>
                      <a:r>
                        <a:rPr kumimoji="1" lang="ja-JP" altLang="en-US" sz="1800" dirty="0">
                          <a:solidFill>
                            <a:schemeClr val="tx1"/>
                          </a:solidFill>
                        </a:rPr>
                        <a:t>助教　盛田　健人</a:t>
                      </a:r>
                    </a:p>
                  </a:txBody>
                  <a:tcPr marT="45713" marB="45713">
                    <a:solidFill>
                      <a:srgbClr val="B9BBD9"/>
                    </a:solidFill>
                  </a:tcPr>
                </a:tc>
                <a:tc>
                  <a:txBody>
                    <a:bodyPr/>
                    <a:lstStyle/>
                    <a:p>
                      <a:pPr algn="l"/>
                      <a:r>
                        <a:rPr kumimoji="1" lang="ja-JP" altLang="en-US" sz="1600" b="0" dirty="0">
                          <a:solidFill>
                            <a:schemeClr val="tx1"/>
                          </a:solidFill>
                          <a:latin typeface="+mn-ea"/>
                          <a:ea typeface="+mn-ea"/>
                        </a:rPr>
                        <a:t>　病院などで撮影された医用画像（</a:t>
                      </a:r>
                      <a:r>
                        <a:rPr kumimoji="1" lang="en-US" altLang="ja-JP" sz="1600" b="0" dirty="0">
                          <a:solidFill>
                            <a:schemeClr val="tx1"/>
                          </a:solidFill>
                          <a:latin typeface="+mn-ea"/>
                          <a:ea typeface="+mn-ea"/>
                        </a:rPr>
                        <a:t>MRI</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CT</a:t>
                      </a:r>
                      <a:r>
                        <a:rPr kumimoji="1" lang="ja-JP" altLang="en-US" sz="1600" b="0" dirty="0">
                          <a:solidFill>
                            <a:schemeClr val="tx1"/>
                          </a:solidFill>
                          <a:latin typeface="+mn-ea"/>
                          <a:ea typeface="+mn-ea"/>
                        </a:rPr>
                        <a:t>・レントゲン画像など）を解析し、医師の診断補助や手術支援を行う「医用画像処理に基づくコンピュータ診断支援」に関する研究を行っています。</a:t>
                      </a:r>
                    </a:p>
                    <a:p>
                      <a:pPr algn="l"/>
                      <a:r>
                        <a:rPr kumimoji="1" lang="ja-JP" altLang="en-US" sz="1600" b="0" dirty="0">
                          <a:solidFill>
                            <a:schemeClr val="tx1"/>
                          </a:solidFill>
                          <a:latin typeface="+mn-ea"/>
                          <a:ea typeface="+mn-ea"/>
                        </a:rPr>
                        <a:t>　具体的な研究テーマには、顎骨骨髄炎患者の頭部</a:t>
                      </a:r>
                      <a:r>
                        <a:rPr kumimoji="1" lang="en-US" altLang="ja-JP" sz="1600" b="0" dirty="0">
                          <a:solidFill>
                            <a:schemeClr val="tx1"/>
                          </a:solidFill>
                          <a:latin typeface="+mn-ea"/>
                          <a:ea typeface="+mn-ea"/>
                        </a:rPr>
                        <a:t>CT</a:t>
                      </a:r>
                      <a:r>
                        <a:rPr kumimoji="1" lang="ja-JP" altLang="en-US" sz="1600" b="0" dirty="0">
                          <a:solidFill>
                            <a:schemeClr val="tx1"/>
                          </a:solidFill>
                          <a:latin typeface="+mn-ea"/>
                          <a:ea typeface="+mn-ea"/>
                        </a:rPr>
                        <a:t>画像から骨髄炎の範囲を自動推定する研究</a:t>
                      </a:r>
                      <a:r>
                        <a:rPr kumimoji="1" lang="ja-JP" altLang="en-US" sz="1600" b="0">
                          <a:solidFill>
                            <a:schemeClr val="tx1"/>
                          </a:solidFill>
                          <a:latin typeface="+mn-ea"/>
                          <a:ea typeface="+mn-ea"/>
                        </a:rPr>
                        <a:t>や、膝レントゲン画像から骨肉腫を検出し、その良悪性を自動判定する研究を行っています。</a:t>
                      </a:r>
                      <a:endParaRPr kumimoji="1" lang="ja-JP" altLang="en-US" sz="1600" b="0" dirty="0">
                        <a:solidFill>
                          <a:schemeClr val="tx1"/>
                        </a:solidFill>
                        <a:latin typeface="+mn-ea"/>
                        <a:ea typeface="+mn-ea"/>
                      </a:endParaRPr>
                    </a:p>
                    <a:p>
                      <a:pPr algn="l"/>
                      <a:endParaRPr kumimoji="1" lang="ja-JP" altLang="en-US" sz="1600" b="0" dirty="0">
                        <a:solidFill>
                          <a:schemeClr val="tx1"/>
                        </a:solidFill>
                        <a:latin typeface="+mn-ea"/>
                        <a:ea typeface="+mn-ea"/>
                      </a:endParaRPr>
                    </a:p>
                    <a:p>
                      <a:pPr algn="l"/>
                      <a:r>
                        <a:rPr kumimoji="1" lang="ja-JP" altLang="en-US" sz="1600" b="0" dirty="0">
                          <a:solidFill>
                            <a:schemeClr val="tx1"/>
                          </a:solidFill>
                          <a:latin typeface="+mn-ea"/>
                          <a:ea typeface="+mn-ea"/>
                        </a:rPr>
                        <a:t>　　　　　　連絡先：</a:t>
                      </a:r>
                      <a:r>
                        <a:rPr kumimoji="1" lang="en-US" altLang="ja-JP" sz="1600" b="0" dirty="0">
                          <a:solidFill>
                            <a:schemeClr val="tx1"/>
                          </a:solidFill>
                          <a:latin typeface="+mn-ea"/>
                          <a:ea typeface="+mn-ea"/>
                        </a:rPr>
                        <a:t>059-231-9220</a:t>
                      </a:r>
                      <a:r>
                        <a:rPr kumimoji="1" lang="ja-JP" altLang="en-US" sz="1600" b="0" dirty="0" err="1">
                          <a:solidFill>
                            <a:schemeClr val="tx1"/>
                          </a:solidFill>
                          <a:latin typeface="+mn-ea"/>
                          <a:ea typeface="+mn-ea"/>
                        </a:rPr>
                        <a:t>、</a:t>
                      </a:r>
                      <a:r>
                        <a:rPr kumimoji="1" lang="en-US" altLang="ja-JP" sz="1600" b="0" dirty="0">
                          <a:solidFill>
                            <a:schemeClr val="tx1"/>
                          </a:solidFill>
                          <a:latin typeface="+mn-ea"/>
                          <a:ea typeface="+mn-ea"/>
                        </a:rPr>
                        <a:t> morita@hi.info.mie-u.ac.jp</a:t>
                      </a:r>
                    </a:p>
                  </a:txBody>
                  <a:tcPr marT="45713" marB="45713">
                    <a:solidFill>
                      <a:srgbClr val="B9BBD9"/>
                    </a:solidFill>
                  </a:tcPr>
                </a:tc>
                <a:extLst>
                  <a:ext uri="{0D108BD9-81ED-4DB2-BD59-A6C34878D82A}">
                    <a16:rowId xmlns:a16="http://schemas.microsoft.com/office/drawing/2014/main" xmlns="" val="4127235517"/>
                  </a:ext>
                </a:extLst>
              </a:tr>
            </a:tbl>
          </a:graphicData>
        </a:graphic>
      </p:graphicFrame>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829" y="2484783"/>
            <a:ext cx="1309403" cy="1569427"/>
          </a:xfrm>
          <a:prstGeom prst="rect">
            <a:avLst/>
          </a:prstGeom>
        </p:spPr>
      </p:pic>
      <p:pic>
        <p:nvPicPr>
          <p:cNvPr id="8" name="図 7">
            <a:extLst>
              <a:ext uri="{FF2B5EF4-FFF2-40B4-BE49-F238E27FC236}">
                <a16:creationId xmlns:a16="http://schemas.microsoft.com/office/drawing/2014/main" xmlns="" id="{A8DE1B1C-2451-4848-AF95-2C0938DE7E3D}"/>
              </a:ext>
            </a:extLst>
          </p:cNvPr>
          <p:cNvPicPr>
            <a:picLocks noChangeAspect="1"/>
          </p:cNvPicPr>
          <p:nvPr/>
        </p:nvPicPr>
        <p:blipFill>
          <a:blip r:embed="rId3"/>
          <a:stretch>
            <a:fillRect/>
          </a:stretch>
        </p:blipFill>
        <p:spPr>
          <a:xfrm>
            <a:off x="803048" y="352683"/>
            <a:ext cx="1229552" cy="16394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a:spLocks noChangeArrowheads="1"/>
          </p:cNvSpPr>
          <p:nvPr/>
        </p:nvSpPr>
        <p:spPr bwMode="auto">
          <a:xfrm>
            <a:off x="0" y="0"/>
            <a:ext cx="9144000" cy="1089025"/>
          </a:xfrm>
          <a:prstGeom prst="rect">
            <a:avLst/>
          </a:prstGeom>
          <a:solidFill>
            <a:srgbClr val="4B4D8A"/>
          </a:solidFill>
          <a:ln w="9525">
            <a:solidFill>
              <a:schemeClr val="accent1"/>
            </a:solidFill>
            <a:miter lim="800000"/>
            <a:headEnd/>
            <a:tailEnd/>
          </a:ln>
          <a:effectLst>
            <a:outerShdw blurRad="40000" dist="23000" dir="5400000" rotWithShape="0">
              <a:srgbClr val="808080">
                <a:alpha val="34998"/>
              </a:srgbClr>
            </a:outerShdw>
          </a:effectLst>
        </p:spPr>
        <p:txBody>
          <a:bodyPr anchor="ct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eaLnBrk="0" fontAlgn="base" hangingPunct="0">
              <a:spcBef>
                <a:spcPct val="0"/>
              </a:spcBef>
              <a:spcAft>
                <a:spcPct val="0"/>
              </a:spcAft>
              <a:defRPr kumimoji="1" sz="2400">
                <a:solidFill>
                  <a:schemeClr val="tx1"/>
                </a:solidFill>
                <a:latin typeface="Arial" charset="0"/>
                <a:ea typeface="ＭＳ Ｐゴシック" charset="-128"/>
              </a:defRPr>
            </a:lvl6pPr>
            <a:lvl7pPr marL="914400" eaLnBrk="0" fontAlgn="base" hangingPunct="0">
              <a:spcBef>
                <a:spcPct val="0"/>
              </a:spcBef>
              <a:spcAft>
                <a:spcPct val="0"/>
              </a:spcAft>
              <a:defRPr kumimoji="1" sz="2400">
                <a:solidFill>
                  <a:schemeClr val="tx1"/>
                </a:solidFill>
                <a:latin typeface="Arial" charset="0"/>
                <a:ea typeface="ＭＳ Ｐゴシック" charset="-128"/>
              </a:defRPr>
            </a:lvl7pPr>
            <a:lvl8pPr marL="1371600" eaLnBrk="0" fontAlgn="base" hangingPunct="0">
              <a:spcBef>
                <a:spcPct val="0"/>
              </a:spcBef>
              <a:spcAft>
                <a:spcPct val="0"/>
              </a:spcAft>
              <a:defRPr kumimoji="1" sz="2400">
                <a:solidFill>
                  <a:schemeClr val="tx1"/>
                </a:solidFill>
                <a:latin typeface="Arial" charset="0"/>
                <a:ea typeface="ＭＳ Ｐゴシック" charset="-128"/>
              </a:defRPr>
            </a:lvl8pPr>
            <a:lvl9pPr marL="18288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a:defRPr/>
            </a:pPr>
            <a:endParaRPr lang="ja-JP" altLang="en-US" sz="1800">
              <a:solidFill>
                <a:srgbClr val="FFFFFF"/>
              </a:solidFill>
              <a:latin typeface="Calibri" charset="0"/>
            </a:endParaRPr>
          </a:p>
        </p:txBody>
      </p:sp>
      <p:graphicFrame>
        <p:nvGraphicFramePr>
          <p:cNvPr id="18556" name="Group 124"/>
          <p:cNvGraphicFramePr>
            <a:graphicFrameLocks noGrp="1"/>
          </p:cNvGraphicFramePr>
          <p:nvPr/>
        </p:nvGraphicFramePr>
        <p:xfrm>
          <a:off x="147638" y="1282700"/>
          <a:ext cx="8819999" cy="3162970"/>
        </p:xfrm>
        <a:graphic>
          <a:graphicData uri="http://schemas.openxmlformats.org/drawingml/2006/table">
            <a:tbl>
              <a:tblPr>
                <a:tableStyleId>{C4B1156A-380E-4F78-BDF5-A606A8083BF9}</a:tableStyleId>
              </a:tblPr>
              <a:tblGrid>
                <a:gridCol w="985592">
                  <a:extLst>
                    <a:ext uri="{9D8B030D-6E8A-4147-A177-3AD203B41FA5}">
                      <a16:colId xmlns:a16="http://schemas.microsoft.com/office/drawing/2014/main" xmlns="" val="20000"/>
                    </a:ext>
                  </a:extLst>
                </a:gridCol>
                <a:gridCol w="2311857">
                  <a:extLst>
                    <a:ext uri="{9D8B030D-6E8A-4147-A177-3AD203B41FA5}">
                      <a16:colId xmlns:a16="http://schemas.microsoft.com/office/drawing/2014/main" xmlns="" val="20001"/>
                    </a:ext>
                  </a:extLst>
                </a:gridCol>
                <a:gridCol w="786460">
                  <a:extLst>
                    <a:ext uri="{9D8B030D-6E8A-4147-A177-3AD203B41FA5}">
                      <a16:colId xmlns:a16="http://schemas.microsoft.com/office/drawing/2014/main" xmlns="" val="20002"/>
                    </a:ext>
                  </a:extLst>
                </a:gridCol>
                <a:gridCol w="787966">
                  <a:extLst>
                    <a:ext uri="{9D8B030D-6E8A-4147-A177-3AD203B41FA5}">
                      <a16:colId xmlns:a16="http://schemas.microsoft.com/office/drawing/2014/main" xmlns="" val="20003"/>
                    </a:ext>
                  </a:extLst>
                </a:gridCol>
                <a:gridCol w="791185">
                  <a:extLst>
                    <a:ext uri="{9D8B030D-6E8A-4147-A177-3AD203B41FA5}">
                      <a16:colId xmlns:a16="http://schemas.microsoft.com/office/drawing/2014/main" xmlns="" val="20004"/>
                    </a:ext>
                  </a:extLst>
                </a:gridCol>
                <a:gridCol w="3156939">
                  <a:extLst>
                    <a:ext uri="{9D8B030D-6E8A-4147-A177-3AD203B41FA5}">
                      <a16:colId xmlns:a16="http://schemas.microsoft.com/office/drawing/2014/main" xmlns="" val="20005"/>
                    </a:ext>
                  </a:extLst>
                </a:gridCol>
              </a:tblGrid>
              <a:tr h="462970">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u="none" strike="noStrike" cap="none" normalizeH="0" baseline="0" dirty="0">
                          <a:ln>
                            <a:noFill/>
                          </a:ln>
                          <a:solidFill>
                            <a:srgbClr val="002060"/>
                          </a:solidFill>
                          <a:effectLst/>
                          <a:latin typeface="+mn-ea"/>
                          <a:ea typeface="+mn-ea"/>
                        </a:rPr>
                        <a:t>講座名</a:t>
                      </a:r>
                      <a:endParaRPr kumimoji="1" lang="ja-JP" altLang="en-US" sz="1200" b="1" i="0" u="none" strike="noStrike" cap="none" normalizeH="0" baseline="0" dirty="0">
                        <a:ln>
                          <a:noFill/>
                        </a:ln>
                        <a:solidFill>
                          <a:srgbClr val="002060"/>
                        </a:solidFill>
                        <a:effectLst/>
                        <a:latin typeface="+mn-ea"/>
                        <a:ea typeface="+mn-ea"/>
                      </a:endParaRP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u="none" strike="noStrike" cap="none" normalizeH="0" baseline="0" dirty="0">
                          <a:ln>
                            <a:noFill/>
                          </a:ln>
                          <a:solidFill>
                            <a:srgbClr val="002060"/>
                          </a:solidFill>
                          <a:effectLst/>
                          <a:latin typeface="+mn-ea"/>
                          <a:ea typeface="+mn-ea"/>
                        </a:rPr>
                        <a:t>研究室名</a:t>
                      </a:r>
                      <a:r>
                        <a:rPr kumimoji="1" lang="en-US" altLang="ja-JP" sz="1200" b="1" u="none" strike="noStrike" cap="none" normalizeH="0" baseline="0" dirty="0">
                          <a:ln>
                            <a:noFill/>
                          </a:ln>
                          <a:solidFill>
                            <a:srgbClr val="002060"/>
                          </a:solidFill>
                          <a:effectLst/>
                          <a:latin typeface="+mn-ea"/>
                          <a:ea typeface="+mn-ea"/>
                        </a:rPr>
                        <a:t>(</a:t>
                      </a:r>
                      <a:r>
                        <a:rPr kumimoji="1" lang="ja-JP" altLang="en-US" sz="1200" b="1" u="none" strike="noStrike" cap="none" normalizeH="0" baseline="0" dirty="0">
                          <a:ln>
                            <a:noFill/>
                          </a:ln>
                          <a:solidFill>
                            <a:srgbClr val="002060"/>
                          </a:solidFill>
                          <a:effectLst/>
                          <a:latin typeface="+mn-ea"/>
                          <a:ea typeface="+mn-ea"/>
                        </a:rPr>
                        <a:t>教育研究分野</a:t>
                      </a:r>
                      <a:r>
                        <a:rPr kumimoji="1" lang="en-US" altLang="ja-JP" sz="1200" b="1" u="none" strike="noStrike" cap="none" normalizeH="0" baseline="0" dirty="0">
                          <a:ln>
                            <a:noFill/>
                          </a:ln>
                          <a:solidFill>
                            <a:srgbClr val="002060"/>
                          </a:solidFill>
                          <a:effectLst/>
                          <a:latin typeface="+mn-ea"/>
                          <a:ea typeface="+mn-ea"/>
                        </a:rPr>
                        <a:t>)</a:t>
                      </a:r>
                      <a:endParaRPr kumimoji="1" lang="en-US" altLang="ja-JP" sz="1200" b="1" i="0" u="none" strike="noStrike" cap="none" normalizeH="0" baseline="0" dirty="0">
                        <a:ln>
                          <a:noFill/>
                        </a:ln>
                        <a:solidFill>
                          <a:srgbClr val="002060"/>
                        </a:solidFill>
                        <a:effectLst/>
                        <a:latin typeface="+mn-ea"/>
                        <a:ea typeface="+mn-ea"/>
                      </a:endParaRP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u="none" strike="noStrike" cap="none" normalizeH="0" baseline="0" dirty="0">
                          <a:ln>
                            <a:noFill/>
                          </a:ln>
                          <a:solidFill>
                            <a:srgbClr val="002060"/>
                          </a:solidFill>
                          <a:effectLst/>
                          <a:latin typeface="+mn-ea"/>
                          <a:ea typeface="+mn-ea"/>
                        </a:rPr>
                        <a:t>教授</a:t>
                      </a:r>
                      <a:endParaRPr kumimoji="1" lang="ja-JP" altLang="en-US" sz="1200" b="1" i="0" u="none" strike="noStrike" cap="none" normalizeH="0" baseline="0" dirty="0">
                        <a:ln>
                          <a:noFill/>
                        </a:ln>
                        <a:solidFill>
                          <a:srgbClr val="002060"/>
                        </a:solidFill>
                        <a:effectLst/>
                        <a:latin typeface="+mn-ea"/>
                        <a:ea typeface="+mn-ea"/>
                      </a:endParaRP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200" b="1" u="none" strike="noStrike" cap="none" normalizeH="0" baseline="0" dirty="0">
                          <a:ln>
                            <a:noFill/>
                          </a:ln>
                          <a:solidFill>
                            <a:srgbClr val="002060"/>
                          </a:solidFill>
                          <a:effectLst/>
                          <a:latin typeface="+mn-ea"/>
                          <a:ea typeface="+mn-ea"/>
                        </a:rPr>
                        <a:t>准教授</a:t>
                      </a:r>
                      <a:r>
                        <a:rPr kumimoji="1" lang="en-US" altLang="ja-JP" sz="1200" b="1" u="none" strike="noStrike" cap="none" normalizeH="0" baseline="0" dirty="0">
                          <a:ln>
                            <a:noFill/>
                          </a:ln>
                          <a:solidFill>
                            <a:srgbClr val="002060"/>
                          </a:solidFill>
                          <a:effectLst/>
                          <a:latin typeface="+mn-ea"/>
                          <a:ea typeface="+mn-ea"/>
                        </a:rPr>
                        <a:t>/</a:t>
                      </a:r>
                      <a:r>
                        <a:rPr kumimoji="1" lang="ja-JP" altLang="en-US" sz="1200" b="1" u="none" strike="noStrike" cap="none" normalizeH="0" baseline="0" dirty="0">
                          <a:ln>
                            <a:noFill/>
                          </a:ln>
                          <a:solidFill>
                            <a:srgbClr val="002060"/>
                          </a:solidFill>
                          <a:effectLst/>
                          <a:latin typeface="+mn-ea"/>
                          <a:ea typeface="+mn-ea"/>
                        </a:rPr>
                        <a:t>講師</a:t>
                      </a:r>
                      <a:endParaRPr kumimoji="1" lang="ja-JP" altLang="en-US" sz="1200" b="1" i="0" u="none" strike="noStrike" cap="none" normalizeH="0" baseline="0" dirty="0">
                        <a:ln>
                          <a:noFill/>
                        </a:ln>
                        <a:solidFill>
                          <a:srgbClr val="002060"/>
                        </a:solidFill>
                        <a:effectLst/>
                        <a:latin typeface="+mn-ea"/>
                        <a:ea typeface="+mn-ea"/>
                      </a:endParaRP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u="none" strike="noStrike" cap="none" normalizeH="0" baseline="0" dirty="0">
                          <a:ln>
                            <a:noFill/>
                          </a:ln>
                          <a:solidFill>
                            <a:srgbClr val="002060"/>
                          </a:solidFill>
                          <a:effectLst/>
                          <a:latin typeface="+mn-ea"/>
                          <a:ea typeface="+mn-ea"/>
                        </a:rPr>
                        <a:t>助教</a:t>
                      </a:r>
                      <a:endParaRPr kumimoji="1" lang="ja-JP" altLang="en-US" sz="1200" b="1" i="0" u="none" strike="noStrike" cap="none" normalizeH="0" baseline="0" dirty="0">
                        <a:ln>
                          <a:noFill/>
                        </a:ln>
                        <a:solidFill>
                          <a:srgbClr val="002060"/>
                        </a:solidFill>
                        <a:effectLst/>
                        <a:latin typeface="+mn-ea"/>
                        <a:ea typeface="+mn-ea"/>
                      </a:endParaRP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u="none" strike="noStrike" cap="none" normalizeH="0" baseline="0" dirty="0">
                          <a:ln>
                            <a:noFill/>
                          </a:ln>
                          <a:solidFill>
                            <a:srgbClr val="002060"/>
                          </a:solidFill>
                          <a:effectLst/>
                          <a:latin typeface="+mn-ea"/>
                          <a:ea typeface="+mn-ea"/>
                        </a:rPr>
                        <a:t>講座内容</a:t>
                      </a:r>
                      <a:endParaRPr kumimoji="1" lang="ja-JP" altLang="en-US" sz="1200" b="1" i="0" u="none" strike="noStrike" cap="none" normalizeH="0" baseline="0" dirty="0">
                        <a:ln>
                          <a:noFill/>
                        </a:ln>
                        <a:solidFill>
                          <a:srgbClr val="002060"/>
                        </a:solidFill>
                        <a:effectLst/>
                        <a:latin typeface="+mn-ea"/>
                        <a:ea typeface="+mn-ea"/>
                      </a:endParaRPr>
                    </a:p>
                  </a:txBody>
                  <a:tcPr marL="91435" marR="91435" marT="45731" marB="45731" anchor="ctr" horzOverflow="overflow"/>
                </a:tc>
                <a:extLst>
                  <a:ext uri="{0D108BD9-81ED-4DB2-BD59-A6C34878D82A}">
                    <a16:rowId xmlns:a16="http://schemas.microsoft.com/office/drawing/2014/main" xmlns="" val="10000"/>
                  </a:ext>
                </a:extLst>
              </a:tr>
              <a:tr h="450000">
                <a:tc rowSpan="3">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u="none" strike="noStrike" cap="none" normalizeH="0" baseline="0" dirty="0">
                          <a:ln>
                            <a:noFill/>
                          </a:ln>
                          <a:solidFill>
                            <a:srgbClr val="002060"/>
                          </a:solidFill>
                          <a:effectLst/>
                          <a:latin typeface="+mn-ea"/>
                          <a:ea typeface="+mn-ea"/>
                        </a:rPr>
                        <a:t>コンピュータサイエンス講座</a:t>
                      </a:r>
                      <a:endParaRPr kumimoji="1" lang="ja-JP" altLang="en-US" sz="1200" b="1" i="0" u="none" strike="noStrike" cap="none" normalizeH="0" baseline="0" dirty="0">
                        <a:ln>
                          <a:noFill/>
                        </a:ln>
                        <a:solidFill>
                          <a:srgbClr val="002060"/>
                        </a:solidFill>
                        <a:effectLst/>
                        <a:latin typeface="+mn-ea"/>
                        <a:ea typeface="+mn-ea"/>
                      </a:endParaRP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u="none" strike="noStrike" cap="none" normalizeH="0" baseline="0" dirty="0">
                          <a:ln>
                            <a:noFill/>
                          </a:ln>
                          <a:solidFill>
                            <a:srgbClr val="002060"/>
                          </a:solidFill>
                          <a:effectLst/>
                          <a:latin typeface="+mn-ea"/>
                          <a:ea typeface="+mn-ea"/>
                        </a:rPr>
                        <a:t>コンピュータソフトウェア研究室</a:t>
                      </a:r>
                      <a:endParaRPr kumimoji="1" lang="ja-JP" altLang="en-US" sz="1100" b="1" i="0" u="none" strike="noStrike" cap="none" normalizeH="0" baseline="0" dirty="0">
                        <a:ln>
                          <a:noFill/>
                        </a:ln>
                        <a:solidFill>
                          <a:srgbClr val="002060"/>
                        </a:solidFill>
                        <a:effectLst/>
                        <a:latin typeface="+mn-ea"/>
                        <a:ea typeface="+mn-ea"/>
                      </a:endParaRP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100" b="1" u="none" strike="noStrike" cap="none" normalizeH="0" baseline="0" dirty="0">
                          <a:ln>
                            <a:noFill/>
                          </a:ln>
                          <a:solidFill>
                            <a:srgbClr val="002060"/>
                          </a:solidFill>
                          <a:effectLst/>
                          <a:latin typeface="+mn-ea"/>
                          <a:ea typeface="+mn-ea"/>
                        </a:rPr>
                        <a:t>河内 亮周</a:t>
                      </a:r>
                      <a:endParaRPr kumimoji="1" lang="ja-JP" altLang="en-US" sz="1100" b="1" i="0" u="none" strike="noStrike" cap="none" normalizeH="0" baseline="0" dirty="0">
                        <a:ln>
                          <a:noFill/>
                        </a:ln>
                        <a:solidFill>
                          <a:srgbClr val="002060"/>
                        </a:solidFill>
                        <a:effectLst/>
                        <a:latin typeface="+mn-ea"/>
                        <a:ea typeface="+mn-ea"/>
                      </a:endParaRP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100" b="1" u="none" strike="noStrike" cap="none" normalizeH="0" baseline="0" dirty="0">
                          <a:ln>
                            <a:noFill/>
                          </a:ln>
                          <a:solidFill>
                            <a:srgbClr val="002060"/>
                          </a:solidFill>
                          <a:effectLst/>
                          <a:latin typeface="+mn-ea"/>
                          <a:ea typeface="+mn-ea"/>
                        </a:rPr>
                        <a:t>山田 俊行</a:t>
                      </a:r>
                      <a:r>
                        <a:rPr kumimoji="0" lang="en-US" altLang="ja-JP" sz="1100" b="1" u="none" strike="noStrike" cap="none" normalizeH="0" baseline="0" dirty="0">
                          <a:ln>
                            <a:noFill/>
                          </a:ln>
                          <a:solidFill>
                            <a:srgbClr val="002060"/>
                          </a:solidFill>
                          <a:effectLst/>
                          <a:latin typeface="+mn-ea"/>
                          <a:ea typeface="+mn-ea"/>
                        </a:rPr>
                        <a:t> </a:t>
                      </a:r>
                      <a:endParaRPr kumimoji="1" lang="ja-JP" altLang="en-US" sz="1100" b="1" u="none" strike="noStrike" cap="none" normalizeH="0" baseline="0" dirty="0">
                        <a:ln>
                          <a:noFill/>
                        </a:ln>
                        <a:solidFill>
                          <a:srgbClr val="002060"/>
                        </a:solidFill>
                        <a:effectLst/>
                        <a:latin typeface="+mn-ea"/>
                        <a:ea typeface="+mn-ea"/>
                      </a:endParaRP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100" b="1" i="0" u="none" strike="noStrike" cap="none" normalizeH="0" baseline="0">
                        <a:ln>
                          <a:noFill/>
                        </a:ln>
                        <a:solidFill>
                          <a:srgbClr val="002060"/>
                        </a:solidFill>
                        <a:effectLst/>
                        <a:latin typeface="+mn-ea"/>
                        <a:ea typeface="+mn-ea"/>
                      </a:endParaRP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050" b="1" u="none" strike="noStrike" cap="none" normalizeH="0" baseline="0" dirty="0">
                          <a:ln>
                            <a:noFill/>
                          </a:ln>
                          <a:solidFill>
                            <a:srgbClr val="002060"/>
                          </a:solidFill>
                          <a:effectLst/>
                          <a:latin typeface="+mn-ea"/>
                          <a:ea typeface="+mn-ea"/>
                        </a:rPr>
                        <a:t>アルゴリズム、プログラミング言語処理系、ソフトウェアの解析と検証、量子情報科学、情報セキュリティ</a:t>
                      </a:r>
                    </a:p>
                  </a:txBody>
                  <a:tcPr marL="91435" marR="91435" marT="45731" marB="45731" anchor="ctr" horzOverflow="overflow"/>
                </a:tc>
                <a:extLst>
                  <a:ext uri="{0D108BD9-81ED-4DB2-BD59-A6C34878D82A}">
                    <a16:rowId xmlns:a16="http://schemas.microsoft.com/office/drawing/2014/main" xmlns="" val="10001"/>
                  </a:ext>
                </a:extLst>
              </a:tr>
              <a:tr h="450000">
                <a:tc vMerge="1">
                  <a:txBody>
                    <a:bodyPr/>
                    <a:lstStyle/>
                    <a:p>
                      <a:endParaRPr kumimoji="1" lang="ja-JP" altLang="en-US"/>
                    </a:p>
                  </a:txBody>
                  <a:tcPr/>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u="none" strike="noStrike" cap="none" normalizeH="0" baseline="0">
                          <a:ln>
                            <a:noFill/>
                          </a:ln>
                          <a:solidFill>
                            <a:srgbClr val="002060"/>
                          </a:solidFill>
                          <a:effectLst/>
                          <a:latin typeface="+mn-ea"/>
                          <a:ea typeface="+mn-ea"/>
                        </a:rPr>
                        <a:t>コンピュータアーキテクチャ研究室</a:t>
                      </a:r>
                      <a:endParaRPr kumimoji="1" lang="ja-JP" altLang="en-US" sz="1100" b="1" i="0" u="none" strike="noStrike" cap="none" normalizeH="0" baseline="0" dirty="0">
                        <a:ln>
                          <a:noFill/>
                        </a:ln>
                        <a:solidFill>
                          <a:srgbClr val="002060"/>
                        </a:solidFill>
                        <a:effectLst/>
                        <a:latin typeface="+mn-ea"/>
                        <a:ea typeface="+mn-ea"/>
                      </a:endParaRP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2060"/>
                          </a:solidFill>
                          <a:effectLst/>
                          <a:latin typeface="+mn-ea"/>
                          <a:ea typeface="+mn-ea"/>
                        </a:rPr>
                        <a:t>高木 一義</a:t>
                      </a: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1" u="none" strike="noStrike" kern="1200" cap="none" normalizeH="0" baseline="0" dirty="0">
                          <a:ln>
                            <a:noFill/>
                          </a:ln>
                          <a:solidFill>
                            <a:srgbClr val="002060"/>
                          </a:solidFill>
                          <a:effectLst/>
                          <a:latin typeface="+mn-ea"/>
                          <a:ea typeface="ＭＳ Ｐゴシック" charset="-128"/>
                          <a:cs typeface="+mn-cs"/>
                        </a:rPr>
                        <a:t>大野 和彦</a:t>
                      </a:r>
                      <a:endParaRPr kumimoji="1" lang="ja-JP" altLang="en-US" sz="1100" b="1" i="0" u="none" strike="noStrike" kern="1200" cap="none" normalizeH="0" baseline="0" dirty="0">
                        <a:ln>
                          <a:noFill/>
                        </a:ln>
                        <a:solidFill>
                          <a:srgbClr val="002060"/>
                        </a:solidFill>
                        <a:effectLst/>
                        <a:latin typeface="+mn-ea"/>
                        <a:ea typeface="ＭＳ Ｐゴシック" charset="-128"/>
                        <a:cs typeface="+mn-cs"/>
                      </a:endParaRP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100" b="1" i="0" u="none" strike="noStrike" cap="none" normalizeH="0" baseline="0" dirty="0">
                        <a:ln>
                          <a:noFill/>
                        </a:ln>
                        <a:solidFill>
                          <a:srgbClr val="002060"/>
                        </a:solidFill>
                        <a:effectLst/>
                        <a:latin typeface="+mn-ea"/>
                        <a:ea typeface="+mn-ea"/>
                      </a:endParaRP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050" b="1" i="0" u="none" strike="noStrike" cap="none" normalizeH="0" baseline="0" dirty="0">
                          <a:ln>
                            <a:noFill/>
                          </a:ln>
                          <a:solidFill>
                            <a:srgbClr val="002060"/>
                          </a:solidFill>
                          <a:effectLst/>
                          <a:latin typeface="+mn-ea"/>
                          <a:ea typeface="+mn-ea"/>
                        </a:rPr>
                        <a:t>ディジタル回路設計、組込みシステム設計、高性能計算、ソフトウェア開発手法</a:t>
                      </a:r>
                    </a:p>
                  </a:txBody>
                  <a:tcPr marL="91435" marR="91435" marT="45731" marB="45731" anchor="ctr" horzOverflow="overflow"/>
                </a:tc>
                <a:extLst>
                  <a:ext uri="{0D108BD9-81ED-4DB2-BD59-A6C34878D82A}">
                    <a16:rowId xmlns:a16="http://schemas.microsoft.com/office/drawing/2014/main" xmlns="" val="10003"/>
                  </a:ext>
                </a:extLst>
              </a:tr>
              <a:tr h="450000">
                <a:tc vMerge="1">
                  <a:txBody>
                    <a:bodyPr/>
                    <a:lstStyle/>
                    <a:p>
                      <a:endParaRPr kumimoji="1" lang="ja-JP" altLang="en-US"/>
                    </a:p>
                  </a:txBody>
                  <a:tcPr/>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u="none" strike="noStrike" cap="none" normalizeH="0" baseline="0" dirty="0">
                          <a:ln>
                            <a:noFill/>
                          </a:ln>
                          <a:solidFill>
                            <a:srgbClr val="002060"/>
                          </a:solidFill>
                          <a:effectLst/>
                          <a:latin typeface="+mn-ea"/>
                          <a:ea typeface="+mn-ea"/>
                        </a:rPr>
                        <a:t>コンピュータネットワーク研究室</a:t>
                      </a:r>
                      <a:endParaRPr kumimoji="1" lang="en-US" altLang="ja-JP" sz="1100" b="1" u="none" strike="noStrike" cap="none" normalizeH="0" baseline="0" dirty="0">
                        <a:ln>
                          <a:noFill/>
                        </a:ln>
                        <a:solidFill>
                          <a:srgbClr val="002060"/>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2060"/>
                          </a:solidFill>
                          <a:effectLst/>
                          <a:latin typeface="+mn-ea"/>
                          <a:ea typeface="+mn-ea"/>
                        </a:rPr>
                        <a:t>（情報通信システム研究室）</a:t>
                      </a: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a:ln>
                            <a:noFill/>
                          </a:ln>
                          <a:solidFill>
                            <a:srgbClr val="002060"/>
                          </a:solidFill>
                          <a:effectLst/>
                          <a:latin typeface="+mn-ea"/>
                          <a:ea typeface="+mn-ea"/>
                        </a:rPr>
                        <a:t>真鍋</a:t>
                      </a:r>
                      <a:r>
                        <a:rPr kumimoji="1" lang="en-US" altLang="ja-JP" sz="1100" b="1" i="0" u="none" strike="noStrike" cap="none" normalizeH="0" baseline="0" dirty="0">
                          <a:ln>
                            <a:noFill/>
                          </a:ln>
                          <a:solidFill>
                            <a:srgbClr val="002060"/>
                          </a:solidFill>
                          <a:effectLst/>
                          <a:latin typeface="+mn-ea"/>
                          <a:ea typeface="+mn-ea"/>
                        </a:rPr>
                        <a:t> </a:t>
                      </a:r>
                      <a:r>
                        <a:rPr kumimoji="1" lang="ja-JP" altLang="en-US" sz="1100" b="1" i="0" u="none" strike="noStrike" cap="none" normalizeH="0" baseline="0">
                          <a:ln>
                            <a:noFill/>
                          </a:ln>
                          <a:solidFill>
                            <a:srgbClr val="002060"/>
                          </a:solidFill>
                          <a:effectLst/>
                          <a:latin typeface="+mn-ea"/>
                          <a:ea typeface="+mn-ea"/>
                        </a:rPr>
                        <a:t>哲也</a:t>
                      </a:r>
                      <a:endParaRPr kumimoji="1" lang="ja-JP" altLang="en-US" sz="1100" b="1" i="0" u="none" strike="noStrike" cap="none" normalizeH="0" baseline="0" dirty="0">
                        <a:ln>
                          <a:noFill/>
                        </a:ln>
                        <a:solidFill>
                          <a:srgbClr val="002060"/>
                        </a:solidFill>
                        <a:effectLst/>
                        <a:latin typeface="+mn-ea"/>
                        <a:ea typeface="+mn-ea"/>
                      </a:endParaRP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100" b="1" u="none" strike="noStrike" cap="none" normalizeH="0" baseline="0" dirty="0">
                          <a:ln>
                            <a:noFill/>
                          </a:ln>
                          <a:solidFill>
                            <a:srgbClr val="002060"/>
                          </a:solidFill>
                          <a:effectLst/>
                          <a:latin typeface="+mn-ea"/>
                          <a:ea typeface="+mn-ea"/>
                        </a:rPr>
                        <a:t>鈴木 秀智</a:t>
                      </a:r>
                      <a:endParaRPr kumimoji="1" lang="ja-JP" altLang="en-US" sz="1100" b="1" i="0" u="none" strike="noStrike" cap="none" normalizeH="0" baseline="0" dirty="0">
                        <a:ln>
                          <a:noFill/>
                        </a:ln>
                        <a:solidFill>
                          <a:srgbClr val="002060"/>
                        </a:solidFill>
                        <a:effectLst/>
                        <a:latin typeface="+mn-ea"/>
                        <a:ea typeface="+mn-ea"/>
                      </a:endParaRP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100" b="1" i="0" u="none" strike="noStrike" cap="none" normalizeH="0" baseline="0" dirty="0">
                        <a:ln>
                          <a:noFill/>
                        </a:ln>
                        <a:solidFill>
                          <a:srgbClr val="002060"/>
                        </a:solidFill>
                        <a:effectLst/>
                        <a:latin typeface="+mn-ea"/>
                        <a:ea typeface="+mn-ea"/>
                      </a:endParaRP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050" b="1" u="none" strike="noStrike" kern="1200" cap="none" normalizeH="0" baseline="0" dirty="0">
                          <a:ln>
                            <a:noFill/>
                          </a:ln>
                          <a:solidFill>
                            <a:srgbClr val="002060"/>
                          </a:solidFill>
                          <a:effectLst/>
                          <a:latin typeface="+mn-ea"/>
                          <a:ea typeface="ＭＳ Ｐゴシック" charset="-128"/>
                          <a:cs typeface="+mn-cs"/>
                        </a:rPr>
                        <a:t>光ファイバ給電システム制御、光ファイバ干渉系信号処理アルゴリズム，物体認識、医用画像認識</a:t>
                      </a:r>
                      <a:endParaRPr kumimoji="1" lang="ja-JP" altLang="en-US" sz="1050" b="1" i="0" u="none" strike="noStrike" kern="1200" cap="none" normalizeH="0" baseline="0" dirty="0">
                        <a:ln>
                          <a:noFill/>
                        </a:ln>
                        <a:solidFill>
                          <a:srgbClr val="002060"/>
                        </a:solidFill>
                        <a:effectLst/>
                        <a:latin typeface="+mn-ea"/>
                        <a:ea typeface="ＭＳ Ｐゴシック" charset="-128"/>
                        <a:cs typeface="+mn-cs"/>
                      </a:endParaRPr>
                    </a:p>
                  </a:txBody>
                  <a:tcPr marL="91435" marR="91435" marT="45731" marB="45731" anchor="ctr" horzOverflow="overflow"/>
                </a:tc>
                <a:extLst>
                  <a:ext uri="{0D108BD9-81ED-4DB2-BD59-A6C34878D82A}">
                    <a16:rowId xmlns:a16="http://schemas.microsoft.com/office/drawing/2014/main" xmlns="" val="3405773676"/>
                  </a:ext>
                </a:extLst>
              </a:tr>
              <a:tr h="450000">
                <a:tc rowSpan="3">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u="none" strike="noStrike" cap="none" normalizeH="0" baseline="0" dirty="0">
                          <a:ln>
                            <a:noFill/>
                          </a:ln>
                          <a:solidFill>
                            <a:srgbClr val="002060"/>
                          </a:solidFill>
                          <a:effectLst/>
                          <a:latin typeface="+mn-ea"/>
                          <a:ea typeface="+mn-ea"/>
                        </a:rPr>
                        <a:t>知能工学</a:t>
                      </a:r>
                      <a:endParaRPr kumimoji="1" lang="en-US" altLang="ja-JP" sz="1200" b="1" u="none" strike="noStrike" cap="none" normalizeH="0" baseline="0" dirty="0">
                        <a:ln>
                          <a:noFill/>
                        </a:ln>
                        <a:solidFill>
                          <a:srgbClr val="002060"/>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u="none" strike="noStrike" cap="none" normalizeH="0" baseline="0" dirty="0">
                          <a:ln>
                            <a:noFill/>
                          </a:ln>
                          <a:solidFill>
                            <a:srgbClr val="002060"/>
                          </a:solidFill>
                          <a:effectLst/>
                          <a:latin typeface="+mn-ea"/>
                          <a:ea typeface="+mn-ea"/>
                        </a:rPr>
                        <a:t>講座</a:t>
                      </a:r>
                      <a:endParaRPr kumimoji="1" lang="ja-JP" altLang="en-US" sz="1200" b="1" i="0" u="none" strike="noStrike" cap="none" normalizeH="0" baseline="0" dirty="0">
                        <a:ln>
                          <a:noFill/>
                        </a:ln>
                        <a:solidFill>
                          <a:srgbClr val="002060"/>
                        </a:solidFill>
                        <a:effectLst/>
                        <a:latin typeface="+mn-ea"/>
                        <a:ea typeface="+mn-ea"/>
                      </a:endParaRP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u="none" strike="noStrike" cap="none" normalizeH="0" baseline="0" dirty="0">
                          <a:ln>
                            <a:noFill/>
                          </a:ln>
                          <a:solidFill>
                            <a:srgbClr val="002060"/>
                          </a:solidFill>
                          <a:effectLst/>
                          <a:latin typeface="+mn-ea"/>
                          <a:ea typeface="+mn-ea"/>
                        </a:rPr>
                        <a:t>パターン情報処理研究室</a:t>
                      </a:r>
                      <a:endParaRPr kumimoji="1" lang="en-US" altLang="ja-JP" sz="1100" b="1" u="none" strike="noStrike" cap="none" normalizeH="0" baseline="0" dirty="0">
                        <a:ln>
                          <a:noFill/>
                        </a:ln>
                        <a:solidFill>
                          <a:srgbClr val="002060"/>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2060"/>
                          </a:solidFill>
                          <a:effectLst/>
                          <a:latin typeface="+mn-ea"/>
                          <a:ea typeface="+mn-ea"/>
                        </a:rPr>
                        <a:t>（ネットワークセンシング研究室）</a:t>
                      </a: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100" b="1" u="none" strike="noStrike" cap="none" normalizeH="0" baseline="0" dirty="0">
                          <a:ln>
                            <a:noFill/>
                          </a:ln>
                          <a:solidFill>
                            <a:srgbClr val="002060"/>
                          </a:solidFill>
                          <a:effectLst/>
                          <a:latin typeface="+mn-ea"/>
                          <a:ea typeface="+mn-ea"/>
                        </a:rPr>
                        <a:t>成瀬 央 </a:t>
                      </a:r>
                      <a:endParaRPr kumimoji="1" lang="ja-JP" altLang="en-US" sz="1100" b="1" i="0" u="none" strike="noStrike" cap="none" normalizeH="0" baseline="0" dirty="0">
                        <a:ln>
                          <a:noFill/>
                        </a:ln>
                        <a:solidFill>
                          <a:srgbClr val="002060"/>
                        </a:solidFill>
                        <a:effectLst/>
                        <a:latin typeface="+mn-ea"/>
                        <a:ea typeface="+mn-ea"/>
                      </a:endParaRP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u="none" strike="noStrike" cap="none" normalizeH="0" baseline="0" dirty="0">
                          <a:ln>
                            <a:noFill/>
                          </a:ln>
                          <a:solidFill>
                            <a:srgbClr val="002060"/>
                          </a:solidFill>
                          <a:effectLst/>
                          <a:latin typeface="+mn-ea"/>
                          <a:ea typeface="+mn-ea"/>
                        </a:rPr>
                        <a:t>成枝 秀介</a:t>
                      </a:r>
                      <a:endParaRPr kumimoji="1" lang="ja-JP" altLang="en-US" sz="1100" b="1" i="0" u="none" strike="noStrike" cap="none" normalizeH="0" baseline="0" dirty="0">
                        <a:ln>
                          <a:noFill/>
                        </a:ln>
                        <a:solidFill>
                          <a:srgbClr val="002060"/>
                        </a:solidFill>
                        <a:effectLst/>
                        <a:latin typeface="+mn-ea"/>
                        <a:ea typeface="+mn-ea"/>
                      </a:endParaRP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100" b="1" i="0" u="none" strike="noStrike" cap="none" normalizeH="0" baseline="0" dirty="0">
                        <a:ln>
                          <a:noFill/>
                        </a:ln>
                        <a:solidFill>
                          <a:srgbClr val="002060"/>
                        </a:solidFill>
                        <a:effectLst/>
                        <a:latin typeface="+mn-ea"/>
                        <a:ea typeface="+mn-ea"/>
                      </a:endParaRP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1" lang="ja-JP" altLang="en-US" sz="1050" b="1" u="none" strike="noStrike" cap="none" normalizeH="0" baseline="0" dirty="0">
                          <a:ln>
                            <a:noFill/>
                          </a:ln>
                          <a:solidFill>
                            <a:srgbClr val="002060"/>
                          </a:solidFill>
                          <a:effectLst/>
                          <a:latin typeface="+mn-ea"/>
                          <a:ea typeface="+mn-ea"/>
                        </a:rPr>
                        <a:t>パターン情報処理応用、センシングシステム</a:t>
                      </a:r>
                      <a:endParaRPr kumimoji="1" lang="ja-JP" altLang="en-US" sz="1050" b="1" i="0" u="none" strike="noStrike" cap="none" normalizeH="0" baseline="0" dirty="0">
                        <a:ln>
                          <a:noFill/>
                        </a:ln>
                        <a:solidFill>
                          <a:srgbClr val="002060"/>
                        </a:solidFill>
                        <a:effectLst/>
                        <a:latin typeface="+mn-ea"/>
                        <a:ea typeface="+mn-ea"/>
                      </a:endParaRPr>
                    </a:p>
                  </a:txBody>
                  <a:tcPr marL="91435" marR="91435" marT="45731" marB="45731" anchor="ctr" horzOverflow="overflow"/>
                </a:tc>
                <a:extLst>
                  <a:ext uri="{0D108BD9-81ED-4DB2-BD59-A6C34878D82A}">
                    <a16:rowId xmlns:a16="http://schemas.microsoft.com/office/drawing/2014/main" xmlns="" val="10004"/>
                  </a:ext>
                </a:extLst>
              </a:tr>
              <a:tr h="450000">
                <a:tc vMerge="1">
                  <a:txBody>
                    <a:bodyPr/>
                    <a:lstStyle/>
                    <a:p>
                      <a:endParaRPr kumimoji="1" lang="ja-JP" altLang="en-US"/>
                    </a:p>
                  </a:txBody>
                  <a:tcPr/>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u="none" strike="noStrike" cap="none" normalizeH="0" baseline="0" dirty="0">
                          <a:ln>
                            <a:noFill/>
                          </a:ln>
                          <a:solidFill>
                            <a:srgbClr val="002060"/>
                          </a:solidFill>
                          <a:effectLst/>
                          <a:latin typeface="+mn-ea"/>
                          <a:ea typeface="+mn-ea"/>
                        </a:rPr>
                        <a:t>人間情報学研究室</a:t>
                      </a:r>
                      <a:endParaRPr kumimoji="1" lang="en-US" altLang="ja-JP" sz="1100" b="1" u="none" strike="noStrike" cap="none" normalizeH="0" baseline="0" dirty="0">
                        <a:ln>
                          <a:noFill/>
                        </a:ln>
                        <a:solidFill>
                          <a:srgbClr val="002060"/>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2060"/>
                          </a:solidFill>
                          <a:effectLst/>
                          <a:latin typeface="+mn-ea"/>
                          <a:ea typeface="+mn-ea"/>
                        </a:rPr>
                        <a:t>（知能化ライフサポート研究室）</a:t>
                      </a: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2060"/>
                          </a:solidFill>
                          <a:effectLst/>
                          <a:latin typeface="+mn-ea"/>
                          <a:ea typeface="+mn-ea"/>
                        </a:rPr>
                        <a:t>林田</a:t>
                      </a:r>
                      <a:r>
                        <a:rPr kumimoji="1" lang="en-US" altLang="ja-JP" sz="1100" b="1" i="0" u="none" strike="noStrike" cap="none" normalizeH="0" baseline="0" dirty="0">
                          <a:ln>
                            <a:noFill/>
                          </a:ln>
                          <a:solidFill>
                            <a:srgbClr val="002060"/>
                          </a:solidFill>
                          <a:effectLst/>
                          <a:latin typeface="+mn-ea"/>
                          <a:ea typeface="+mn-ea"/>
                        </a:rPr>
                        <a:t> </a:t>
                      </a:r>
                      <a:r>
                        <a:rPr kumimoji="1" lang="ja-JP" altLang="en-US" sz="1100" b="1" i="0" u="none" strike="noStrike" cap="none" normalizeH="0" baseline="0" dirty="0">
                          <a:ln>
                            <a:noFill/>
                          </a:ln>
                          <a:solidFill>
                            <a:srgbClr val="002060"/>
                          </a:solidFill>
                          <a:effectLst/>
                          <a:latin typeface="+mn-ea"/>
                          <a:ea typeface="+mn-ea"/>
                        </a:rPr>
                        <a:t>祐樹</a:t>
                      </a: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100" b="1" i="0" u="none" strike="noStrike" cap="none" normalizeH="0" baseline="0" dirty="0">
                        <a:ln>
                          <a:noFill/>
                        </a:ln>
                        <a:solidFill>
                          <a:srgbClr val="002060"/>
                        </a:solidFill>
                        <a:effectLst/>
                        <a:latin typeface="+mn-ea"/>
                        <a:ea typeface="+mn-ea"/>
                      </a:endParaRP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u="none" strike="noStrike" cap="none" normalizeH="0" baseline="0" dirty="0">
                          <a:ln>
                            <a:noFill/>
                          </a:ln>
                          <a:solidFill>
                            <a:srgbClr val="002060"/>
                          </a:solidFill>
                          <a:effectLst/>
                          <a:latin typeface="+mn-ea"/>
                          <a:ea typeface="+mn-ea"/>
                        </a:rPr>
                        <a:t>小川 将樹</a:t>
                      </a:r>
                      <a:endParaRPr kumimoji="1" lang="ja-JP" altLang="en-US" sz="1100" b="1" i="0" u="none" strike="noStrike" cap="none" normalizeH="0" baseline="0" dirty="0">
                        <a:ln>
                          <a:noFill/>
                        </a:ln>
                        <a:solidFill>
                          <a:srgbClr val="002060"/>
                        </a:solidFill>
                        <a:effectLst/>
                        <a:latin typeface="+mn-ea"/>
                        <a:ea typeface="+mn-ea"/>
                      </a:endParaRPr>
                    </a:p>
                  </a:txBody>
                  <a:tcPr marL="91435" marR="91435" marT="45731" marB="45731" anchor="ctr" horzOverflow="overflow"/>
                </a:tc>
                <a:tc>
                  <a:txBody>
                    <a:bodyPr/>
                    <a:lstStyle>
                      <a:lvl1pPr>
                        <a:spcBef>
                          <a:spcPct val="20000"/>
                        </a:spcBef>
                        <a:buFont typeface="Arial" charset="0"/>
                        <a:tabLst>
                          <a:tab pos="623888" algn="l"/>
                        </a:tabLst>
                        <a:defRPr kumimoji="1" sz="2800">
                          <a:solidFill>
                            <a:schemeClr val="tx1"/>
                          </a:solidFill>
                          <a:latin typeface="Calibri" charset="0"/>
                          <a:ea typeface="ＭＳ Ｐゴシック" charset="-128"/>
                        </a:defRPr>
                      </a:lvl1pPr>
                      <a:lvl2pPr marL="37931725" indent="-37474525">
                        <a:spcBef>
                          <a:spcPct val="20000"/>
                        </a:spcBef>
                        <a:buFont typeface="Arial" charset="0"/>
                        <a:tabLst>
                          <a:tab pos="623888" algn="l"/>
                        </a:tabLst>
                        <a:defRPr kumimoji="1" sz="2400">
                          <a:solidFill>
                            <a:schemeClr val="tx1"/>
                          </a:solidFill>
                          <a:latin typeface="Calibri" charset="0"/>
                          <a:ea typeface="ＭＳ Ｐゴシック" charset="-128"/>
                        </a:defRPr>
                      </a:lvl2pPr>
                      <a:lvl3pPr>
                        <a:spcBef>
                          <a:spcPct val="20000"/>
                        </a:spcBef>
                        <a:tabLst>
                          <a:tab pos="623888" algn="l"/>
                        </a:tabLst>
                        <a:defRPr kumimoji="1" sz="2000">
                          <a:solidFill>
                            <a:schemeClr val="tx1"/>
                          </a:solidFill>
                          <a:latin typeface="Calibri" charset="0"/>
                          <a:ea typeface="ＭＳ Ｐゴシック" charset="-128"/>
                        </a:defRPr>
                      </a:lvl3pPr>
                      <a:lvl4pPr>
                        <a:spcBef>
                          <a:spcPct val="20000"/>
                        </a:spcBef>
                        <a:tabLst>
                          <a:tab pos="623888" algn="l"/>
                        </a:tabLst>
                        <a:defRPr kumimoji="1">
                          <a:solidFill>
                            <a:schemeClr val="tx1"/>
                          </a:solidFill>
                          <a:latin typeface="Calibri" charset="0"/>
                          <a:ea typeface="ＭＳ Ｐゴシック" charset="-128"/>
                        </a:defRPr>
                      </a:lvl4pPr>
                      <a:lvl5pPr>
                        <a:spcBef>
                          <a:spcPct val="20000"/>
                        </a:spcBef>
                        <a:tabLst>
                          <a:tab pos="623888" algn="l"/>
                        </a:tabLst>
                        <a:defRPr kumimoji="1">
                          <a:solidFill>
                            <a:schemeClr val="tx1"/>
                          </a:solidFill>
                          <a:latin typeface="Calibri" charset="0"/>
                          <a:ea typeface="ＭＳ Ｐゴシック" charset="-128"/>
                        </a:defRPr>
                      </a:lvl5pPr>
                      <a:lvl6pPr marL="457200" eaLnBrk="0" fontAlgn="base" hangingPunct="0">
                        <a:spcBef>
                          <a:spcPct val="20000"/>
                        </a:spcBef>
                        <a:spcAft>
                          <a:spcPct val="0"/>
                        </a:spcAft>
                        <a:tabLst>
                          <a:tab pos="623888" algn="l"/>
                        </a:tabLst>
                        <a:defRPr kumimoji="1">
                          <a:solidFill>
                            <a:schemeClr val="tx1"/>
                          </a:solidFill>
                          <a:latin typeface="Calibri" charset="0"/>
                          <a:ea typeface="ＭＳ Ｐゴシック" charset="-128"/>
                        </a:defRPr>
                      </a:lvl6pPr>
                      <a:lvl7pPr marL="914400" eaLnBrk="0" fontAlgn="base" hangingPunct="0">
                        <a:spcBef>
                          <a:spcPct val="20000"/>
                        </a:spcBef>
                        <a:spcAft>
                          <a:spcPct val="0"/>
                        </a:spcAft>
                        <a:tabLst>
                          <a:tab pos="623888" algn="l"/>
                        </a:tabLst>
                        <a:defRPr kumimoji="1">
                          <a:solidFill>
                            <a:schemeClr val="tx1"/>
                          </a:solidFill>
                          <a:latin typeface="Calibri" charset="0"/>
                          <a:ea typeface="ＭＳ Ｐゴシック" charset="-128"/>
                        </a:defRPr>
                      </a:lvl7pPr>
                      <a:lvl8pPr marL="1371600" eaLnBrk="0" fontAlgn="base" hangingPunct="0">
                        <a:spcBef>
                          <a:spcPct val="20000"/>
                        </a:spcBef>
                        <a:spcAft>
                          <a:spcPct val="0"/>
                        </a:spcAft>
                        <a:tabLst>
                          <a:tab pos="623888" algn="l"/>
                        </a:tabLst>
                        <a:defRPr kumimoji="1">
                          <a:solidFill>
                            <a:schemeClr val="tx1"/>
                          </a:solidFill>
                          <a:latin typeface="Calibri" charset="0"/>
                          <a:ea typeface="ＭＳ Ｐゴシック" charset="-128"/>
                        </a:defRPr>
                      </a:lvl8pPr>
                      <a:lvl9pPr marL="1828800" eaLnBrk="0" fontAlgn="base" hangingPunct="0">
                        <a:spcBef>
                          <a:spcPct val="20000"/>
                        </a:spcBef>
                        <a:spcAft>
                          <a:spcPct val="0"/>
                        </a:spcAft>
                        <a:tabLst>
                          <a:tab pos="623888" algn="l"/>
                        </a:tabLst>
                        <a:defRPr kumimoji="1">
                          <a:solidFill>
                            <a:schemeClr val="tx1"/>
                          </a:solidFill>
                          <a:latin typeface="Calibri" charset="0"/>
                          <a:ea typeface="ＭＳ Ｐゴシック" charset="-128"/>
                        </a:defRPr>
                      </a:lvl9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tab pos="623888" algn="l"/>
                        </a:tabLst>
                      </a:pPr>
                      <a:r>
                        <a:rPr kumimoji="1" lang="ja-JP" altLang="en-US" sz="1050" b="1" u="none" strike="noStrike" cap="none" normalizeH="0" baseline="0" dirty="0">
                          <a:ln>
                            <a:noFill/>
                          </a:ln>
                          <a:solidFill>
                            <a:srgbClr val="002060"/>
                          </a:solidFill>
                          <a:effectLst/>
                          <a:latin typeface="+mn-ea"/>
                          <a:ea typeface="+mn-ea"/>
                        </a:rPr>
                        <a:t>生理情報計測、医用生体ﾃﾞﾊﾞｲｽ、神経情報処理、　感覚・心理</a:t>
                      </a:r>
                      <a:r>
                        <a:rPr kumimoji="1" lang="ja-JP" altLang="en-US" sz="1050" b="1" i="0" u="none" strike="noStrike" cap="none" normalizeH="0" baseline="0" dirty="0">
                          <a:ln>
                            <a:noFill/>
                          </a:ln>
                          <a:solidFill>
                            <a:srgbClr val="002060"/>
                          </a:solidFill>
                          <a:effectLst/>
                          <a:latin typeface="+mn-ea"/>
                          <a:ea typeface="+mn-ea"/>
                        </a:rPr>
                        <a:t>、ﾊﾞｰﾁｬﾙﾘｱﾘﾃｨ、自己移動感、動揺病</a:t>
                      </a:r>
                    </a:p>
                  </a:txBody>
                  <a:tcPr marL="91435" marR="91435" marT="45731" marB="45731" anchor="ctr" horzOverflow="overflow"/>
                </a:tc>
                <a:extLst>
                  <a:ext uri="{0D108BD9-81ED-4DB2-BD59-A6C34878D82A}">
                    <a16:rowId xmlns:a16="http://schemas.microsoft.com/office/drawing/2014/main" xmlns="" val="10005"/>
                  </a:ext>
                </a:extLst>
              </a:tr>
              <a:tr h="450000">
                <a:tc vMerge="1">
                  <a:txBody>
                    <a:bodyPr/>
                    <a:lstStyle/>
                    <a:p>
                      <a:endParaRPr kumimoji="1" lang="ja-JP" altLang="en-US"/>
                    </a:p>
                  </a:txBody>
                  <a:tcPr/>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u="none" strike="noStrike" cap="none" normalizeH="0" baseline="0" dirty="0">
                          <a:ln>
                            <a:noFill/>
                          </a:ln>
                          <a:solidFill>
                            <a:srgbClr val="002060"/>
                          </a:solidFill>
                          <a:effectLst/>
                          <a:latin typeface="+mn-ea"/>
                          <a:ea typeface="+mn-ea"/>
                        </a:rPr>
                        <a:t>ヒューマンインターフェース研究室</a:t>
                      </a:r>
                      <a:endParaRPr kumimoji="1" lang="en-US" altLang="ja-JP" sz="1100" b="1" u="none" strike="noStrike" cap="none" normalizeH="0" baseline="0" dirty="0">
                        <a:ln>
                          <a:noFill/>
                        </a:ln>
                        <a:solidFill>
                          <a:srgbClr val="002060"/>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2060"/>
                          </a:solidFill>
                          <a:effectLst/>
                          <a:latin typeface="+mn-ea"/>
                          <a:ea typeface="+mn-ea"/>
                        </a:rPr>
                        <a:t>（ﾋｭｰﾏﾝｺﾝﾋﾟｭｰﾀｲﾝﾀﾗｸｼｮﾝ研究室）</a:t>
                      </a: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100" b="1" u="none" strike="noStrike" cap="none" normalizeH="0" baseline="0" dirty="0">
                          <a:ln>
                            <a:noFill/>
                          </a:ln>
                          <a:solidFill>
                            <a:srgbClr val="002060"/>
                          </a:solidFill>
                          <a:effectLst/>
                          <a:latin typeface="+mn-ea"/>
                          <a:ea typeface="+mn-ea"/>
                        </a:rPr>
                        <a:t>若林 哲史</a:t>
                      </a:r>
                      <a:endParaRPr kumimoji="1" lang="ja-JP" altLang="en-US" sz="1100" b="1" i="0" u="none" strike="noStrike" cap="none" normalizeH="0" baseline="0" dirty="0">
                        <a:ln>
                          <a:noFill/>
                        </a:ln>
                        <a:solidFill>
                          <a:srgbClr val="002060"/>
                        </a:solidFill>
                        <a:effectLst/>
                        <a:latin typeface="+mn-ea"/>
                        <a:ea typeface="+mn-ea"/>
                      </a:endParaRP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100" b="1" i="0" u="none" strike="noStrike" cap="none" normalizeH="0" baseline="0" dirty="0">
                        <a:ln>
                          <a:noFill/>
                        </a:ln>
                        <a:solidFill>
                          <a:srgbClr val="002060"/>
                        </a:solidFill>
                        <a:effectLst/>
                        <a:latin typeface="+mn-ea"/>
                        <a:ea typeface="+mn-ea"/>
                      </a:endParaRP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2060"/>
                          </a:solidFill>
                          <a:effectLst/>
                          <a:latin typeface="+mn-ea"/>
                          <a:ea typeface="+mn-ea"/>
                        </a:rPr>
                        <a:t>盛田 健人</a:t>
                      </a:r>
                    </a:p>
                  </a:txBody>
                  <a:tcPr marL="91435" marR="91435" marT="45731" marB="45731" anchor="ctr" horzOverflow="overflow"/>
                </a:tc>
                <a:tc>
                  <a:txBody>
                    <a:bodyPr/>
                    <a:lstStyle>
                      <a:lvl1pPr>
                        <a:spcBef>
                          <a:spcPct val="20000"/>
                        </a:spcBef>
                        <a:buFont typeface="Arial" charset="0"/>
                        <a:defRPr kumimoji="1" sz="2800">
                          <a:solidFill>
                            <a:schemeClr val="tx1"/>
                          </a:solidFill>
                          <a:latin typeface="Calibri" charset="0"/>
                          <a:ea typeface="ＭＳ Ｐゴシック" charset="-128"/>
                        </a:defRPr>
                      </a:lvl1pPr>
                      <a:lvl2pPr marL="37931725" indent="-37474525">
                        <a:spcBef>
                          <a:spcPct val="20000"/>
                        </a:spcBef>
                        <a:buFont typeface="Arial" charset="0"/>
                        <a:defRPr kumimoji="1" sz="2400">
                          <a:solidFill>
                            <a:schemeClr val="tx1"/>
                          </a:solidFill>
                          <a:latin typeface="Calibri" charset="0"/>
                          <a:ea typeface="ＭＳ Ｐゴシック" charset="-128"/>
                        </a:defRPr>
                      </a:lvl2pPr>
                      <a:lvl3pPr>
                        <a:spcBef>
                          <a:spcPct val="20000"/>
                        </a:spcBef>
                        <a:defRPr kumimoji="1" sz="2000">
                          <a:solidFill>
                            <a:schemeClr val="tx1"/>
                          </a:solidFill>
                          <a:latin typeface="Calibri" charset="0"/>
                          <a:ea typeface="ＭＳ Ｐゴシック" charset="-128"/>
                        </a:defRPr>
                      </a:lvl3pPr>
                      <a:lvl4pPr>
                        <a:spcBef>
                          <a:spcPct val="20000"/>
                        </a:spcBef>
                        <a:defRPr kumimoji="1">
                          <a:solidFill>
                            <a:schemeClr val="tx1"/>
                          </a:solidFill>
                          <a:latin typeface="Calibri" charset="0"/>
                          <a:ea typeface="ＭＳ Ｐゴシック" charset="-128"/>
                        </a:defRPr>
                      </a:lvl4pPr>
                      <a:lvl5pPr>
                        <a:spcBef>
                          <a:spcPct val="20000"/>
                        </a:spcBef>
                        <a:defRPr kumimoji="1">
                          <a:solidFill>
                            <a:schemeClr val="tx1"/>
                          </a:solidFill>
                          <a:latin typeface="Calibri" charset="0"/>
                          <a:ea typeface="ＭＳ Ｐゴシック" charset="-128"/>
                        </a:defRPr>
                      </a:lvl5pPr>
                      <a:lvl6pPr marL="457200" eaLnBrk="0" fontAlgn="base" hangingPunct="0">
                        <a:spcBef>
                          <a:spcPct val="20000"/>
                        </a:spcBef>
                        <a:spcAft>
                          <a:spcPct val="0"/>
                        </a:spcAft>
                        <a:defRPr kumimoji="1">
                          <a:solidFill>
                            <a:schemeClr val="tx1"/>
                          </a:solidFill>
                          <a:latin typeface="Calibri" charset="0"/>
                          <a:ea typeface="ＭＳ Ｐゴシック" charset="-128"/>
                        </a:defRPr>
                      </a:lvl6pPr>
                      <a:lvl7pPr marL="914400" eaLnBrk="0" fontAlgn="base" hangingPunct="0">
                        <a:spcBef>
                          <a:spcPct val="20000"/>
                        </a:spcBef>
                        <a:spcAft>
                          <a:spcPct val="0"/>
                        </a:spcAft>
                        <a:defRPr kumimoji="1">
                          <a:solidFill>
                            <a:schemeClr val="tx1"/>
                          </a:solidFill>
                          <a:latin typeface="Calibri" charset="0"/>
                          <a:ea typeface="ＭＳ Ｐゴシック" charset="-128"/>
                        </a:defRPr>
                      </a:lvl7pPr>
                      <a:lvl8pPr marL="1371600" eaLnBrk="0" fontAlgn="base" hangingPunct="0">
                        <a:spcBef>
                          <a:spcPct val="20000"/>
                        </a:spcBef>
                        <a:spcAft>
                          <a:spcPct val="0"/>
                        </a:spcAft>
                        <a:defRPr kumimoji="1">
                          <a:solidFill>
                            <a:schemeClr val="tx1"/>
                          </a:solidFill>
                          <a:latin typeface="Calibri" charset="0"/>
                          <a:ea typeface="ＭＳ Ｐゴシック" charset="-128"/>
                        </a:defRPr>
                      </a:lvl8pPr>
                      <a:lvl9pPr marL="1828800" eaLnBrk="0" fontAlgn="base" hangingPunct="0">
                        <a:spcBef>
                          <a:spcPct val="20000"/>
                        </a:spcBef>
                        <a:spcAft>
                          <a:spcPct val="0"/>
                        </a:spcAft>
                        <a:defRPr kumimoji="1">
                          <a:solidFill>
                            <a:schemeClr val="tx1"/>
                          </a:solidFill>
                          <a:latin typeface="Calibri" charset="0"/>
                          <a:ea typeface="ＭＳ Ｐゴシック" charset="-128"/>
                        </a:defRPr>
                      </a:lvl9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1" lang="ja-JP" altLang="en-US" sz="1050" b="1" u="none" strike="noStrike" cap="none" normalizeH="0" baseline="0" dirty="0">
                          <a:ln>
                            <a:noFill/>
                          </a:ln>
                          <a:solidFill>
                            <a:srgbClr val="002060"/>
                          </a:solidFill>
                          <a:effectLst/>
                          <a:latin typeface="+mn-ea"/>
                          <a:ea typeface="+mn-ea"/>
                        </a:rPr>
                        <a:t>パターン認識、画像処理、文書理解、ヒューマンコンピュータ・インタラクション、コンピュータ・ビジョン</a:t>
                      </a:r>
                      <a:endParaRPr kumimoji="1" lang="ja-JP" altLang="en-US" sz="1050" b="1" i="0" u="none" strike="noStrike" cap="none" normalizeH="0" baseline="0" dirty="0">
                        <a:ln>
                          <a:noFill/>
                        </a:ln>
                        <a:solidFill>
                          <a:srgbClr val="002060"/>
                        </a:solidFill>
                        <a:effectLst/>
                        <a:latin typeface="+mn-ea"/>
                        <a:ea typeface="+mn-ea"/>
                      </a:endParaRPr>
                    </a:p>
                  </a:txBody>
                  <a:tcPr marL="91435" marR="91435" marT="45731" marB="45731" anchor="ctr" horzOverflow="overflow"/>
                </a:tc>
                <a:extLst>
                  <a:ext uri="{0D108BD9-81ED-4DB2-BD59-A6C34878D82A}">
                    <a16:rowId xmlns:a16="http://schemas.microsoft.com/office/drawing/2014/main" xmlns="" val="10006"/>
                  </a:ext>
                </a:extLst>
              </a:tr>
            </a:tbl>
          </a:graphicData>
        </a:graphic>
      </p:graphicFrame>
      <p:sp>
        <p:nvSpPr>
          <p:cNvPr id="18487" name="テキスト ボックス 2"/>
          <p:cNvSpPr txBox="1">
            <a:spLocks noChangeArrowheads="1"/>
          </p:cNvSpPr>
          <p:nvPr/>
        </p:nvSpPr>
        <p:spPr bwMode="auto">
          <a:xfrm>
            <a:off x="593725" y="171450"/>
            <a:ext cx="6434138" cy="584200"/>
          </a:xfrm>
          <a:prstGeom prst="rect">
            <a:avLst/>
          </a:prstGeom>
          <a:noFill/>
          <a:ln w="9525">
            <a:noFill/>
            <a:miter lim="800000"/>
            <a:headEnd/>
            <a:tailEnd/>
          </a:ln>
        </p:spPr>
        <p:txBody>
          <a:bodyPr wrap="none">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eaLnBrk="0" fontAlgn="base" hangingPunct="0">
              <a:spcBef>
                <a:spcPct val="0"/>
              </a:spcBef>
              <a:spcAft>
                <a:spcPct val="0"/>
              </a:spcAft>
              <a:defRPr kumimoji="1" sz="2400">
                <a:solidFill>
                  <a:schemeClr val="tx1"/>
                </a:solidFill>
                <a:latin typeface="Arial" charset="0"/>
                <a:ea typeface="ＭＳ Ｐゴシック" charset="-128"/>
              </a:defRPr>
            </a:lvl6pPr>
            <a:lvl7pPr marL="914400" eaLnBrk="0" fontAlgn="base" hangingPunct="0">
              <a:spcBef>
                <a:spcPct val="0"/>
              </a:spcBef>
              <a:spcAft>
                <a:spcPct val="0"/>
              </a:spcAft>
              <a:defRPr kumimoji="1" sz="2400">
                <a:solidFill>
                  <a:schemeClr val="tx1"/>
                </a:solidFill>
                <a:latin typeface="Arial" charset="0"/>
                <a:ea typeface="ＭＳ Ｐゴシック" charset="-128"/>
              </a:defRPr>
            </a:lvl7pPr>
            <a:lvl8pPr marL="1371600" eaLnBrk="0" fontAlgn="base" hangingPunct="0">
              <a:spcBef>
                <a:spcPct val="0"/>
              </a:spcBef>
              <a:spcAft>
                <a:spcPct val="0"/>
              </a:spcAft>
              <a:defRPr kumimoji="1" sz="2400">
                <a:solidFill>
                  <a:schemeClr val="tx1"/>
                </a:solidFill>
                <a:latin typeface="Arial" charset="0"/>
                <a:ea typeface="ＭＳ Ｐゴシック" charset="-128"/>
              </a:defRPr>
            </a:lvl8pPr>
            <a:lvl9pPr marL="1828800" eaLnBrk="0" fontAlgn="base" hangingPunct="0">
              <a:spcBef>
                <a:spcPct val="0"/>
              </a:spcBef>
              <a:spcAft>
                <a:spcPct val="0"/>
              </a:spcAft>
              <a:defRPr kumimoji="1" sz="2400">
                <a:solidFill>
                  <a:schemeClr val="tx1"/>
                </a:solidFill>
                <a:latin typeface="Arial" charset="0"/>
                <a:ea typeface="ＭＳ Ｐゴシック" charset="-128"/>
              </a:defRPr>
            </a:lvl9pPr>
          </a:lstStyle>
          <a:p>
            <a:pPr>
              <a:defRPr/>
            </a:pPr>
            <a:r>
              <a:rPr lang="ja-JP" altLang="en-US" sz="3200" b="1" dirty="0">
                <a:solidFill>
                  <a:schemeClr val="bg1"/>
                </a:solidFill>
                <a:effectLst>
                  <a:outerShdw blurRad="38100" dist="38100" dir="2700000" algn="tl">
                    <a:srgbClr val="C0C0C0"/>
                  </a:outerShdw>
                </a:effectLst>
                <a:latin typeface="ＭＳ Ｐゴシック" charset="-128"/>
              </a:rPr>
              <a:t>情報工学専攻の研究室及びスタッフ</a:t>
            </a:r>
          </a:p>
        </p:txBody>
      </p:sp>
      <p:pic>
        <p:nvPicPr>
          <p:cNvPr id="5" name="図 4" descr="計算機アーキテクスチャ.jpg"/>
          <p:cNvPicPr>
            <a:picLocks noChangeAspect="1"/>
          </p:cNvPicPr>
          <p:nvPr/>
        </p:nvPicPr>
        <p:blipFill>
          <a:blip r:embed="rId3"/>
          <a:stretch>
            <a:fillRect/>
          </a:stretch>
        </p:blipFill>
        <p:spPr>
          <a:xfrm>
            <a:off x="5799423" y="4758348"/>
            <a:ext cx="2784006" cy="1857804"/>
          </a:xfrm>
          <a:prstGeom prst="rect">
            <a:avLst/>
          </a:prstGeom>
          <a:effectLst>
            <a:softEdge rad="127000"/>
          </a:effectLst>
        </p:spPr>
      </p:pic>
      <p:pic>
        <p:nvPicPr>
          <p:cNvPr id="6" name="図 5" descr="VR実験室5.jpg"/>
          <p:cNvPicPr>
            <a:picLocks noChangeAspect="1"/>
          </p:cNvPicPr>
          <p:nvPr/>
        </p:nvPicPr>
        <p:blipFill>
          <a:blip r:embed="rId4"/>
          <a:stretch>
            <a:fillRect/>
          </a:stretch>
        </p:blipFill>
        <p:spPr>
          <a:xfrm>
            <a:off x="831635" y="5055500"/>
            <a:ext cx="4486058" cy="1560652"/>
          </a:xfrm>
          <a:prstGeom prst="rect">
            <a:avLst/>
          </a:prstGeom>
          <a:effectLst>
            <a:softEdge rad="127000"/>
          </a:effectLst>
        </p:spPr>
      </p:pic>
      <p:sp>
        <p:nvSpPr>
          <p:cNvPr id="8246" name="Rectangle 62"/>
          <p:cNvSpPr>
            <a:spLocks noChangeArrowheads="1"/>
          </p:cNvSpPr>
          <p:nvPr/>
        </p:nvSpPr>
        <p:spPr bwMode="auto">
          <a:xfrm>
            <a:off x="5897563" y="769938"/>
            <a:ext cx="3057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37931725" indent="-37474525">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a:spcBef>
                <a:spcPct val="0"/>
              </a:spcBef>
              <a:buFontTx/>
              <a:buNone/>
            </a:pPr>
            <a:r>
              <a:rPr lang="en-US" altLang="ja-JP" sz="1600" b="1">
                <a:solidFill>
                  <a:schemeClr val="bg1"/>
                </a:solidFill>
                <a:latin typeface="Times New Roman" panose="02020603050405020304" pitchFamily="18" charset="0"/>
                <a:cs typeface="Times New Roman" panose="02020603050405020304" pitchFamily="18" charset="0"/>
              </a:rPr>
              <a:t>【http://www.info.mie-u.ac.jp/】</a:t>
            </a:r>
            <a:endParaRPr lang="ja-JP" altLang="en-US" sz="16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166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0" y="0"/>
            <a:ext cx="91440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200">
              <a:solidFill>
                <a:srgbClr val="000000"/>
              </a:solidFill>
              <a:latin typeface="Arial" panose="020B0604020202020204" pitchFamily="34" charset="0"/>
              <a:ea typeface="ＭＳ ゴシック" panose="020B0609070205080204" pitchFamily="49" charset="-128"/>
            </a:endParaRPr>
          </a:p>
          <a:p>
            <a:pPr>
              <a:spcBef>
                <a:spcPct val="0"/>
              </a:spcBef>
              <a:buFontTx/>
              <a:buNone/>
            </a:pPr>
            <a:endParaRPr lang="ja-JP" altLang="ja-JP" sz="1200">
              <a:solidFill>
                <a:srgbClr val="000000"/>
              </a:solidFill>
              <a:latin typeface="Arial" panose="020B0604020202020204" pitchFamily="34" charset="0"/>
              <a:ea typeface="ＭＳ ゴシック" panose="020B0609070205080204" pitchFamily="49" charset="-128"/>
            </a:endParaRPr>
          </a:p>
        </p:txBody>
      </p:sp>
      <p:sp>
        <p:nvSpPr>
          <p:cNvPr id="10243" name="Text Box 2"/>
          <p:cNvSpPr txBox="1">
            <a:spLocks noChangeArrowheads="1"/>
          </p:cNvSpPr>
          <p:nvPr/>
        </p:nvSpPr>
        <p:spPr bwMode="auto">
          <a:xfrm>
            <a:off x="258763" y="1447800"/>
            <a:ext cx="8604250" cy="1817688"/>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ja-JP" sz="1600" b="1" u="sng" dirty="0">
                <a:solidFill>
                  <a:srgbClr val="4B4D8A"/>
                </a:solidFill>
                <a:latin typeface="+mn-ea"/>
                <a:ea typeface="+mn-ea"/>
              </a:rPr>
              <a:t>研究室概要：</a:t>
            </a:r>
            <a:r>
              <a:rPr lang="en-US" altLang="ja-JP" sz="1600" b="1" u="sng" dirty="0">
                <a:solidFill>
                  <a:srgbClr val="4B4D8A"/>
                </a:solidFill>
                <a:latin typeface="+mn-ea"/>
                <a:ea typeface="+mn-ea"/>
              </a:rPr>
              <a:t> </a:t>
            </a:r>
          </a:p>
          <a:p>
            <a:pPr>
              <a:spcBef>
                <a:spcPct val="0"/>
              </a:spcBef>
              <a:buFontTx/>
              <a:buNone/>
            </a:pPr>
            <a:r>
              <a:rPr lang="ja-JP" altLang="en-US" sz="1600" dirty="0">
                <a:latin typeface="+mn-ea"/>
                <a:ea typeface="+mn-ea"/>
              </a:rPr>
              <a:t>　本研究室では，次世代</a:t>
            </a:r>
            <a:r>
              <a:rPr lang="en-US" altLang="ja-JP" sz="1600" dirty="0">
                <a:latin typeface="+mn-ea"/>
                <a:ea typeface="+mn-ea"/>
              </a:rPr>
              <a:t>ICT</a:t>
            </a:r>
            <a:r>
              <a:rPr lang="ja-JP" altLang="en-US" sz="1600" dirty="0">
                <a:latin typeface="+mn-ea"/>
                <a:ea typeface="+mn-ea"/>
              </a:rPr>
              <a:t>における高品質でかつ安全・安心なソフトウェアの実現を目標に、その設計・開発を支える基盤理論・技術を研究しています。</a:t>
            </a:r>
            <a:r>
              <a:rPr lang="en-US" altLang="ja-JP" sz="1600" dirty="0">
                <a:solidFill>
                  <a:srgbClr val="0000FF"/>
                </a:solidFill>
                <a:latin typeface="+mn-ea"/>
                <a:ea typeface="+mn-ea"/>
              </a:rPr>
              <a:t/>
            </a:r>
            <a:br>
              <a:rPr lang="en-US" altLang="ja-JP" sz="1600" dirty="0">
                <a:solidFill>
                  <a:srgbClr val="0000FF"/>
                </a:solidFill>
                <a:latin typeface="+mn-ea"/>
                <a:ea typeface="+mn-ea"/>
              </a:rPr>
            </a:br>
            <a:r>
              <a:rPr lang="en-US" altLang="ja-JP" sz="1600" dirty="0">
                <a:solidFill>
                  <a:srgbClr val="0000FF"/>
                </a:solidFill>
                <a:latin typeface="+mn-ea"/>
                <a:ea typeface="+mn-ea"/>
              </a:rPr>
              <a:t/>
            </a:r>
            <a:br>
              <a:rPr lang="en-US" altLang="ja-JP" sz="1600" dirty="0">
                <a:solidFill>
                  <a:srgbClr val="0000FF"/>
                </a:solidFill>
                <a:latin typeface="+mn-ea"/>
                <a:ea typeface="+mn-ea"/>
              </a:rPr>
            </a:br>
            <a:r>
              <a:rPr lang="ja-JP" altLang="ja-JP" sz="1600" b="1" u="sng" dirty="0">
                <a:solidFill>
                  <a:srgbClr val="4B4D8A"/>
                </a:solidFill>
                <a:latin typeface="+mn-ea"/>
                <a:ea typeface="+mn-ea"/>
              </a:rPr>
              <a:t>産学連携が可能な研究テーマ：</a:t>
            </a:r>
            <a:r>
              <a:rPr lang="ja-JP" altLang="ja-JP" sz="1600" dirty="0">
                <a:solidFill>
                  <a:srgbClr val="0000FF"/>
                </a:solidFill>
                <a:latin typeface="+mn-ea"/>
                <a:ea typeface="+mn-ea"/>
              </a:rPr>
              <a:t>　</a:t>
            </a:r>
          </a:p>
          <a:p>
            <a:pPr>
              <a:spcBef>
                <a:spcPct val="0"/>
              </a:spcBef>
              <a:buFontTx/>
              <a:buNone/>
            </a:pPr>
            <a:r>
              <a:rPr lang="ja-JP" altLang="en-US" sz="1600" dirty="0">
                <a:solidFill>
                  <a:srgbClr val="000000"/>
                </a:solidFill>
                <a:latin typeface="+mn-ea"/>
                <a:ea typeface="+mn-ea"/>
              </a:rPr>
              <a:t>　ブロックチェーン基盤技術、プライバシー保護ビッグデータ解析技術、量子コンピューティング、</a:t>
            </a:r>
          </a:p>
          <a:p>
            <a:pPr>
              <a:spcBef>
                <a:spcPct val="0"/>
              </a:spcBef>
              <a:buFontTx/>
              <a:buNone/>
            </a:pPr>
            <a:r>
              <a:rPr lang="ja-JP" altLang="en-US" sz="1600" dirty="0">
                <a:solidFill>
                  <a:srgbClr val="000000"/>
                </a:solidFill>
                <a:latin typeface="+mn-ea"/>
                <a:ea typeface="+mn-ea"/>
              </a:rPr>
              <a:t>　組合せ最適化アルゴリズム、ソフトウェアの解析・理解支援・検証</a:t>
            </a:r>
          </a:p>
        </p:txBody>
      </p:sp>
      <p:sp>
        <p:nvSpPr>
          <p:cNvPr id="10244" name="Rectangle 3"/>
          <p:cNvSpPr>
            <a:spLocks noChangeArrowheads="1"/>
          </p:cNvSpPr>
          <p:nvPr/>
        </p:nvSpPr>
        <p:spPr bwMode="auto">
          <a:xfrm>
            <a:off x="0" y="-1588"/>
            <a:ext cx="9144000" cy="1290638"/>
          </a:xfrm>
          <a:prstGeom prst="rect">
            <a:avLst/>
          </a:prstGeom>
          <a:solidFill>
            <a:srgbClr val="4B4D8A"/>
          </a:solidFill>
          <a:ln w="9360" cap="sq">
            <a:solidFill>
              <a:srgbClr val="4A7EBB"/>
            </a:solidFill>
            <a:miter lim="800000"/>
            <a:headEnd/>
            <a:tailEnd/>
          </a:ln>
          <a:effectLst>
            <a:outerShdw dist="23040" dir="5400000" algn="ctr" rotWithShape="0">
              <a:srgbClr val="808080">
                <a:alpha val="35036"/>
              </a:srgbClr>
            </a:outerShdw>
          </a:effec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latin typeface="Arial" panose="020B0604020202020204" pitchFamily="34" charset="0"/>
            </a:endParaRPr>
          </a:p>
        </p:txBody>
      </p:sp>
      <p:sp>
        <p:nvSpPr>
          <p:cNvPr id="10245" name="Text Box 4"/>
          <p:cNvSpPr txBox="1">
            <a:spLocks noChangeArrowheads="1"/>
          </p:cNvSpPr>
          <p:nvPr/>
        </p:nvSpPr>
        <p:spPr bwMode="auto">
          <a:xfrm>
            <a:off x="0" y="835025"/>
            <a:ext cx="9121775"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b="1" dirty="0">
                <a:solidFill>
                  <a:srgbClr val="FFFFFF"/>
                </a:solidFill>
                <a:latin typeface="+mn-ea"/>
                <a:ea typeface="+mn-ea"/>
              </a:rPr>
              <a:t>河内 亮周 教授　</a:t>
            </a:r>
            <a:r>
              <a:rPr lang="ja-JP" altLang="ja-JP" sz="1800" b="1" dirty="0">
                <a:solidFill>
                  <a:srgbClr val="FFFFFF"/>
                </a:solidFill>
                <a:latin typeface="+mn-ea"/>
                <a:ea typeface="+mn-ea"/>
              </a:rPr>
              <a:t>山田 俊行</a:t>
            </a:r>
            <a:r>
              <a:rPr lang="en-US" altLang="ja-JP" sz="1800" b="1" dirty="0">
                <a:solidFill>
                  <a:srgbClr val="FFFFFF"/>
                </a:solidFill>
                <a:latin typeface="+mn-ea"/>
                <a:ea typeface="+mn-ea"/>
              </a:rPr>
              <a:t> </a:t>
            </a:r>
            <a:r>
              <a:rPr lang="ja-JP" altLang="ja-JP" sz="1800" b="1" dirty="0">
                <a:solidFill>
                  <a:srgbClr val="FFFFFF"/>
                </a:solidFill>
                <a:latin typeface="+mn-ea"/>
                <a:ea typeface="+mn-ea"/>
              </a:rPr>
              <a:t>講師　</a:t>
            </a:r>
            <a:r>
              <a:rPr lang="ja-JP" altLang="en-US" sz="1800" b="1" dirty="0">
                <a:solidFill>
                  <a:srgbClr val="FFFFFF"/>
                </a:solidFill>
                <a:latin typeface="+mn-ea"/>
                <a:ea typeface="+mn-ea"/>
              </a:rPr>
              <a:t>　　</a:t>
            </a:r>
            <a:r>
              <a:rPr lang="ja-JP" altLang="ja-JP" sz="1600" b="1" dirty="0">
                <a:solidFill>
                  <a:srgbClr val="FFFFFF"/>
                </a:solidFill>
                <a:latin typeface="+mn-ea"/>
                <a:ea typeface="+mn-ea"/>
              </a:rPr>
              <a:t>http://www.cs.info.mie-u.ac.jp/index-j.html</a:t>
            </a:r>
          </a:p>
        </p:txBody>
      </p:sp>
      <p:sp>
        <p:nvSpPr>
          <p:cNvPr id="10246" name="Rectangle 5"/>
          <p:cNvSpPr>
            <a:spLocks noChangeArrowheads="1"/>
          </p:cNvSpPr>
          <p:nvPr/>
        </p:nvSpPr>
        <p:spPr bwMode="auto">
          <a:xfrm>
            <a:off x="193675" y="123825"/>
            <a:ext cx="6284913"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spcAft>
                <a:spcPts val="3000"/>
              </a:spcAft>
              <a:buFontTx/>
              <a:buNone/>
            </a:pPr>
            <a:r>
              <a:rPr lang="ja-JP" altLang="ja-JP" b="1" dirty="0">
                <a:solidFill>
                  <a:srgbClr val="FFFFFF"/>
                </a:solidFill>
              </a:rPr>
              <a:t>コンピュータソフトウェア</a:t>
            </a:r>
            <a:r>
              <a:rPr lang="ja-JP" altLang="ja-JP" b="1" dirty="0">
                <a:solidFill>
                  <a:srgbClr val="FFFFFF"/>
                </a:solidFill>
                <a:latin typeface="ＭＳ Ｐゴシック" panose="020B0600070205080204" pitchFamily="50" charset="-128"/>
              </a:rPr>
              <a:t>研究室</a:t>
            </a:r>
          </a:p>
        </p:txBody>
      </p:sp>
      <p:pic>
        <p:nvPicPr>
          <p:cNvPr id="102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3600" y="31664275"/>
            <a:ext cx="3340100" cy="2516188"/>
          </a:xfrm>
          <a:prstGeom prst="rect">
            <a:avLst/>
          </a:prstGeom>
          <a:noFill/>
          <a:ln w="936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0" y="31816675"/>
            <a:ext cx="3340100" cy="2516188"/>
          </a:xfrm>
          <a:prstGeom prst="rect">
            <a:avLst/>
          </a:prstGeom>
          <a:noFill/>
          <a:ln w="936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8400" y="31969075"/>
            <a:ext cx="3340100" cy="2516188"/>
          </a:xfrm>
          <a:prstGeom prst="rect">
            <a:avLst/>
          </a:prstGeom>
          <a:noFill/>
          <a:ln w="936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5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0800" y="32121475"/>
            <a:ext cx="3340100" cy="2516188"/>
          </a:xfrm>
          <a:prstGeom prst="rect">
            <a:avLst/>
          </a:prstGeom>
          <a:noFill/>
          <a:ln w="936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5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3200" y="32273875"/>
            <a:ext cx="3340100" cy="2516188"/>
          </a:xfrm>
          <a:prstGeom prst="rect">
            <a:avLst/>
          </a:prstGeom>
          <a:noFill/>
          <a:ln w="936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8" name="グループ化 1"/>
          <p:cNvGrpSpPr>
            <a:grpSpLocks/>
          </p:cNvGrpSpPr>
          <p:nvPr/>
        </p:nvGrpSpPr>
        <p:grpSpPr bwMode="auto">
          <a:xfrm>
            <a:off x="730250" y="3524250"/>
            <a:ext cx="7683500" cy="3044825"/>
            <a:chOff x="1263650" y="3502025"/>
            <a:chExt cx="7683500" cy="3044825"/>
          </a:xfrm>
        </p:grpSpPr>
        <p:pic>
          <p:nvPicPr>
            <p:cNvPr id="1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650" y="3592513"/>
              <a:ext cx="2411413" cy="2411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 name="Text Box 15"/>
            <p:cNvSpPr txBox="1">
              <a:spLocks noChangeArrowheads="1"/>
            </p:cNvSpPr>
            <p:nvPr/>
          </p:nvSpPr>
          <p:spPr bwMode="auto">
            <a:xfrm>
              <a:off x="1312863" y="6091238"/>
              <a:ext cx="25257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ja-JP" sz="1200">
                  <a:solidFill>
                    <a:srgbClr val="000000"/>
                  </a:solidFill>
                  <a:latin typeface="Arial" panose="020B0604020202020204" pitchFamily="34" charset="0"/>
                </a:rPr>
                <a:t>最適化アルゴリズムに基づく</a:t>
              </a:r>
            </a:p>
            <a:p>
              <a:pPr>
                <a:spcBef>
                  <a:spcPct val="0"/>
                </a:spcBef>
                <a:buFontTx/>
                <a:buNone/>
              </a:pPr>
              <a:r>
                <a:rPr lang="ja-JP" altLang="ja-JP" sz="1200">
                  <a:solidFill>
                    <a:srgbClr val="000000"/>
                  </a:solidFill>
                  <a:latin typeface="Arial" panose="020B0604020202020204" pitchFamily="34" charset="0"/>
                </a:rPr>
                <a:t>経路計画</a:t>
              </a:r>
            </a:p>
          </p:txBody>
        </p:sp>
        <p:pic>
          <p:nvPicPr>
            <p:cNvPr id="21" name="Picture 15" descr="https://1.bp.blogspot.com/-1CXe2Hxb-6g/WnuyLWp0ARI/AAAAAAABKAo/dvUuoEWKsPoPngMXghxb6fZ-BxUcHp3OwCLcBGAs/s800/network_blockcha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8688" y="4956175"/>
              <a:ext cx="11938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グループ化 12"/>
            <p:cNvGrpSpPr>
              <a:grpSpLocks/>
            </p:cNvGrpSpPr>
            <p:nvPr/>
          </p:nvGrpSpPr>
          <p:grpSpPr bwMode="auto">
            <a:xfrm>
              <a:off x="5010150" y="3502025"/>
              <a:ext cx="3470275" cy="1508125"/>
              <a:chOff x="5338541" y="3785057"/>
              <a:chExt cx="3311035" cy="1507700"/>
            </a:xfrm>
          </p:grpSpPr>
          <p:cxnSp>
            <p:nvCxnSpPr>
              <p:cNvPr id="26" name="直線矢印コネクタ 59"/>
              <p:cNvCxnSpPr>
                <a:cxnSpLocks/>
                <a:stCxn id="32" idx="1"/>
                <a:endCxn id="30" idx="1"/>
              </p:cNvCxnSpPr>
              <p:nvPr/>
            </p:nvCxnSpPr>
            <p:spPr bwMode="auto">
              <a:xfrm flipV="1">
                <a:off x="6374601" y="4947055"/>
                <a:ext cx="1133590" cy="1742"/>
              </a:xfrm>
              <a:prstGeom prst="straightConnector1">
                <a:avLst/>
              </a:prstGeom>
              <a:noFill/>
              <a:ln w="50800"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27" name="角丸四角形吹き出し 41">
                <a:extLst>
                  <a:ext uri="{FF2B5EF4-FFF2-40B4-BE49-F238E27FC236}">
                    <a16:creationId xmlns:a16="http://schemas.microsoft.com/office/drawing/2014/main" xmlns="" id="{3A14E08E-8CD2-4EAF-B09C-2580FB16E6E4}"/>
                  </a:ext>
                </a:extLst>
              </p:cNvPr>
              <p:cNvSpPr/>
              <p:nvPr/>
            </p:nvSpPr>
            <p:spPr>
              <a:xfrm>
                <a:off x="7203081" y="3785057"/>
                <a:ext cx="1446495" cy="814158"/>
              </a:xfrm>
              <a:prstGeom prst="wedgeRoundRectCallout">
                <a:avLst>
                  <a:gd name="adj1" fmla="val 7755"/>
                  <a:gd name="adj2" fmla="val 63596"/>
                  <a:gd name="adj3" fmla="val 16667"/>
                </a:avLst>
              </a:prstGeom>
              <a:solidFill>
                <a:srgbClr val="FFFFFF"/>
              </a:solidFill>
              <a:ln w="25400" cap="flat" cmpd="sng" algn="ctr">
                <a:solidFill>
                  <a:srgbClr val="FF9900"/>
                </a:solidFill>
                <a:prstDash val="solid"/>
              </a:ln>
              <a:effectLst/>
            </p:spPr>
            <p:txBody>
              <a:bodyPr anchor="ctr"/>
              <a:lstStyle/>
              <a:p>
                <a:pPr algn="ctr" defTabSz="914400" eaLnBrk="1" fontAlgn="auto" hangingPunct="1">
                  <a:spcBef>
                    <a:spcPts val="0"/>
                  </a:spcBef>
                  <a:spcAft>
                    <a:spcPts val="0"/>
                  </a:spcAft>
                  <a:defRPr/>
                </a:pPr>
                <a:r>
                  <a:rPr kumimoji="0" lang="ja-JP" altLang="en-US" sz="1200" kern="0" dirty="0">
                    <a:solidFill>
                      <a:srgbClr val="000000"/>
                    </a:solidFill>
                    <a:latin typeface="Segoe UI"/>
                    <a:ea typeface="ＭＳ Ｐゴシック"/>
                  </a:rPr>
                  <a:t>データ分類モデル</a:t>
                </a:r>
                <a:endParaRPr kumimoji="0" lang="en-US" altLang="ja-JP" sz="1200" kern="0" dirty="0">
                  <a:solidFill>
                    <a:srgbClr val="000000"/>
                  </a:solidFill>
                  <a:latin typeface="Segoe UI"/>
                  <a:ea typeface="ＭＳ Ｐゴシック"/>
                </a:endParaRPr>
              </a:p>
              <a:p>
                <a:pPr algn="ctr" defTabSz="914400" eaLnBrk="1" fontAlgn="auto" hangingPunct="1">
                  <a:spcBef>
                    <a:spcPts val="0"/>
                  </a:spcBef>
                  <a:spcAft>
                    <a:spcPts val="0"/>
                  </a:spcAft>
                  <a:defRPr/>
                </a:pPr>
                <a:endParaRPr kumimoji="0" lang="en-US" altLang="ja-JP" sz="1200" kern="0" dirty="0">
                  <a:solidFill>
                    <a:srgbClr val="000000"/>
                  </a:solidFill>
                  <a:latin typeface="Segoe UI"/>
                  <a:ea typeface="ＭＳ Ｐゴシック"/>
                </a:endParaRPr>
              </a:p>
              <a:p>
                <a:pPr algn="ctr" defTabSz="914400" eaLnBrk="1" fontAlgn="auto" hangingPunct="1">
                  <a:spcBef>
                    <a:spcPts val="0"/>
                  </a:spcBef>
                  <a:spcAft>
                    <a:spcPts val="0"/>
                  </a:spcAft>
                  <a:defRPr/>
                </a:pPr>
                <a:endParaRPr kumimoji="0" lang="en-US" altLang="ja-JP" sz="1200" kern="0" dirty="0">
                  <a:solidFill>
                    <a:srgbClr val="000000"/>
                  </a:solidFill>
                  <a:latin typeface="Segoe UI"/>
                  <a:ea typeface="ＭＳ Ｐゴシック"/>
                </a:endParaRPr>
              </a:p>
              <a:p>
                <a:pPr algn="ctr" defTabSz="914400" eaLnBrk="1" fontAlgn="auto" hangingPunct="1">
                  <a:spcBef>
                    <a:spcPts val="0"/>
                  </a:spcBef>
                  <a:spcAft>
                    <a:spcPts val="0"/>
                  </a:spcAft>
                  <a:defRPr/>
                </a:pPr>
                <a:endParaRPr kumimoji="0" lang="ja-JP" altLang="en-US" sz="1200" kern="0" dirty="0">
                  <a:solidFill>
                    <a:srgbClr val="000000"/>
                  </a:solidFill>
                  <a:latin typeface="Segoe UI"/>
                  <a:ea typeface="ＭＳ Ｐゴシック"/>
                </a:endParaRPr>
              </a:p>
            </p:txBody>
          </p:sp>
          <p:sp>
            <p:nvSpPr>
              <p:cNvPr id="28" name="角丸四角形吹き出し 42">
                <a:extLst>
                  <a:ext uri="{FF2B5EF4-FFF2-40B4-BE49-F238E27FC236}">
                    <a16:creationId xmlns:a16="http://schemas.microsoft.com/office/drawing/2014/main" xmlns="" id="{D10F764F-B67B-4898-ADF7-57F320E7EEA6}"/>
                  </a:ext>
                </a:extLst>
              </p:cNvPr>
              <p:cNvSpPr/>
              <p:nvPr/>
            </p:nvSpPr>
            <p:spPr>
              <a:xfrm>
                <a:off x="5338541" y="3796167"/>
                <a:ext cx="1139020" cy="833202"/>
              </a:xfrm>
              <a:prstGeom prst="wedgeRoundRectCallout">
                <a:avLst>
                  <a:gd name="adj1" fmla="val -10988"/>
                  <a:gd name="adj2" fmla="val 63758"/>
                  <a:gd name="adj3" fmla="val 16667"/>
                </a:avLst>
              </a:prstGeom>
              <a:solidFill>
                <a:srgbClr val="FFFFFF"/>
              </a:solidFill>
              <a:ln w="25400" cap="flat" cmpd="sng" algn="ctr">
                <a:solidFill>
                  <a:srgbClr val="FF9900"/>
                </a:solidFill>
                <a:prstDash val="solid"/>
              </a:ln>
              <a:effectLst/>
            </p:spPr>
            <p:txBody>
              <a:bodyPr anchor="ctr"/>
              <a:lstStyle/>
              <a:p>
                <a:pPr algn="ctr" defTabSz="914400" eaLnBrk="1" fontAlgn="auto" hangingPunct="1">
                  <a:spcBef>
                    <a:spcPts val="0"/>
                  </a:spcBef>
                  <a:spcAft>
                    <a:spcPts val="0"/>
                  </a:spcAft>
                  <a:defRPr/>
                </a:pPr>
                <a:r>
                  <a:rPr kumimoji="0" lang="ja-JP" altLang="en-US" sz="1200" kern="0" dirty="0">
                    <a:solidFill>
                      <a:srgbClr val="000000"/>
                    </a:solidFill>
                    <a:latin typeface="Segoe UI"/>
                    <a:ea typeface="ＭＳ Ｐゴシック"/>
                  </a:rPr>
                  <a:t>個人情報</a:t>
                </a:r>
                <a:endParaRPr kumimoji="0" lang="en-US" altLang="ja-JP" sz="1200" kern="0" dirty="0">
                  <a:solidFill>
                    <a:srgbClr val="000000"/>
                  </a:solidFill>
                  <a:latin typeface="Segoe UI"/>
                  <a:ea typeface="ＭＳ Ｐゴシック"/>
                </a:endParaRPr>
              </a:p>
              <a:p>
                <a:pPr algn="ctr" defTabSz="914400" eaLnBrk="1" fontAlgn="auto" hangingPunct="1">
                  <a:spcBef>
                    <a:spcPts val="0"/>
                  </a:spcBef>
                  <a:spcAft>
                    <a:spcPts val="0"/>
                  </a:spcAft>
                  <a:defRPr/>
                </a:pPr>
                <a:endParaRPr kumimoji="0" lang="en-US" altLang="ja-JP" sz="1200" kern="0" dirty="0">
                  <a:solidFill>
                    <a:srgbClr val="000000"/>
                  </a:solidFill>
                  <a:latin typeface="Segoe UI"/>
                  <a:ea typeface="ＭＳ Ｐゴシック"/>
                </a:endParaRPr>
              </a:p>
              <a:p>
                <a:pPr algn="ctr" defTabSz="914400" eaLnBrk="1" fontAlgn="auto" hangingPunct="1">
                  <a:spcBef>
                    <a:spcPts val="0"/>
                  </a:spcBef>
                  <a:spcAft>
                    <a:spcPts val="0"/>
                  </a:spcAft>
                  <a:defRPr/>
                </a:pPr>
                <a:endParaRPr kumimoji="0" lang="en-US" altLang="ja-JP" sz="1200" kern="0" dirty="0">
                  <a:solidFill>
                    <a:srgbClr val="000000"/>
                  </a:solidFill>
                  <a:latin typeface="Segoe UI"/>
                  <a:ea typeface="ＭＳ Ｐゴシック"/>
                </a:endParaRPr>
              </a:p>
              <a:p>
                <a:pPr algn="ctr" defTabSz="914400" eaLnBrk="1" fontAlgn="auto" hangingPunct="1">
                  <a:spcBef>
                    <a:spcPts val="0"/>
                  </a:spcBef>
                  <a:spcAft>
                    <a:spcPts val="0"/>
                  </a:spcAft>
                  <a:defRPr/>
                </a:pPr>
                <a:endParaRPr kumimoji="0" lang="ja-JP" altLang="en-US" sz="1200" kern="0" dirty="0">
                  <a:solidFill>
                    <a:srgbClr val="000000"/>
                  </a:solidFill>
                  <a:latin typeface="Segoe UI"/>
                  <a:ea typeface="ＭＳ Ｐゴシック"/>
                </a:endParaRPr>
              </a:p>
            </p:txBody>
          </p:sp>
          <p:pic>
            <p:nvPicPr>
              <p:cNvPr id="29" name="Picture 2" descr="http://1.bp.blogspot.com/-FSqTNj6WkKY/VHPf_q8nZjI/AAAAAAAApNc/4XkFbc8rvnM/s800/iryou_karute_cart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0820" y="4073699"/>
                <a:ext cx="502295" cy="50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descr="拝啓"/>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8191" y="4612209"/>
                <a:ext cx="553970" cy="66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グループ化 64"/>
              <p:cNvGrpSpPr>
                <a:grpSpLocks/>
              </p:cNvGrpSpPr>
              <p:nvPr/>
            </p:nvGrpSpPr>
            <p:grpSpPr bwMode="auto">
              <a:xfrm>
                <a:off x="7349495" y="4025877"/>
                <a:ext cx="1107996" cy="565431"/>
                <a:chOff x="8535784" y="4919351"/>
                <a:chExt cx="1782069" cy="854702"/>
              </a:xfrm>
            </p:grpSpPr>
            <p:sp>
              <p:nvSpPr>
                <p:cNvPr id="34" name="楕円 33">
                  <a:extLst>
                    <a:ext uri="{FF2B5EF4-FFF2-40B4-BE49-F238E27FC236}">
                      <a16:creationId xmlns:a16="http://schemas.microsoft.com/office/drawing/2014/main" xmlns="" id="{757BDF83-8414-4010-ACC1-5E4372B2DD1F}"/>
                    </a:ext>
                  </a:extLst>
                </p:cNvPr>
                <p:cNvSpPr/>
                <p:nvPr/>
              </p:nvSpPr>
              <p:spPr>
                <a:xfrm>
                  <a:off x="8802139" y="4943963"/>
                  <a:ext cx="180273" cy="165530"/>
                </a:xfrm>
                <a:prstGeom prst="ellipse">
                  <a:avLst/>
                </a:prstGeom>
                <a:solidFill>
                  <a:srgbClr val="5B9BD5"/>
                </a:solidFill>
                <a:ln w="12700" cap="flat" cmpd="sng" algn="ctr">
                  <a:solidFill>
                    <a:srgbClr val="5B9BD5">
                      <a:shade val="50000"/>
                    </a:srgbClr>
                  </a:solidFill>
                  <a:prstDash val="solid"/>
                  <a:miter lim="800000"/>
                </a:ln>
                <a:effectLst/>
              </p:spPr>
              <p:txBody>
                <a:bodyPr anchor="ctr"/>
                <a:lstStyle/>
                <a:p>
                  <a:pPr algn="ctr" defTabSz="914400" eaLnBrk="1" fontAlgn="auto" hangingPunct="1">
                    <a:spcBef>
                      <a:spcPts val="0"/>
                    </a:spcBef>
                    <a:spcAft>
                      <a:spcPts val="0"/>
                    </a:spcAft>
                    <a:defRPr/>
                  </a:pPr>
                  <a:endParaRPr lang="ja-JP" altLang="en-US" kern="0">
                    <a:solidFill>
                      <a:prstClr val="white"/>
                    </a:solidFill>
                    <a:latin typeface="Segoe UI"/>
                    <a:ea typeface="游ゴシック" panose="020B0400000000000000" pitchFamily="50" charset="-128"/>
                  </a:endParaRPr>
                </a:p>
              </p:txBody>
            </p:sp>
            <p:sp>
              <p:nvSpPr>
                <p:cNvPr id="35" name="楕円 34">
                  <a:extLst>
                    <a:ext uri="{FF2B5EF4-FFF2-40B4-BE49-F238E27FC236}">
                      <a16:creationId xmlns:a16="http://schemas.microsoft.com/office/drawing/2014/main" xmlns="" id="{E0D0D62E-5507-4828-A8D3-7696BCB249C4}"/>
                    </a:ext>
                  </a:extLst>
                </p:cNvPr>
                <p:cNvSpPr/>
                <p:nvPr/>
              </p:nvSpPr>
              <p:spPr>
                <a:xfrm>
                  <a:off x="8802139" y="5270225"/>
                  <a:ext cx="180273" cy="165530"/>
                </a:xfrm>
                <a:prstGeom prst="ellipse">
                  <a:avLst/>
                </a:prstGeom>
                <a:solidFill>
                  <a:srgbClr val="5B9BD5"/>
                </a:solidFill>
                <a:ln w="12700" cap="flat" cmpd="sng" algn="ctr">
                  <a:solidFill>
                    <a:srgbClr val="5B9BD5">
                      <a:shade val="50000"/>
                    </a:srgbClr>
                  </a:solidFill>
                  <a:prstDash val="solid"/>
                  <a:miter lim="800000"/>
                </a:ln>
                <a:effectLst/>
              </p:spPr>
              <p:txBody>
                <a:bodyPr anchor="ctr"/>
                <a:lstStyle/>
                <a:p>
                  <a:pPr algn="ctr" defTabSz="914400" eaLnBrk="1" fontAlgn="auto" hangingPunct="1">
                    <a:spcBef>
                      <a:spcPts val="0"/>
                    </a:spcBef>
                    <a:spcAft>
                      <a:spcPts val="0"/>
                    </a:spcAft>
                    <a:defRPr/>
                  </a:pPr>
                  <a:endParaRPr lang="ja-JP" altLang="en-US" kern="0">
                    <a:solidFill>
                      <a:prstClr val="white"/>
                    </a:solidFill>
                    <a:latin typeface="Segoe UI"/>
                    <a:ea typeface="游ゴシック" panose="020B0400000000000000" pitchFamily="50" charset="-128"/>
                  </a:endParaRPr>
                </a:p>
              </p:txBody>
            </p:sp>
            <p:sp>
              <p:nvSpPr>
                <p:cNvPr id="36" name="楕円 35">
                  <a:extLst>
                    <a:ext uri="{FF2B5EF4-FFF2-40B4-BE49-F238E27FC236}">
                      <a16:creationId xmlns:a16="http://schemas.microsoft.com/office/drawing/2014/main" xmlns="" id="{F89F9678-31AE-4EE9-8198-FB99051C4F73}"/>
                    </a:ext>
                  </a:extLst>
                </p:cNvPr>
                <p:cNvSpPr/>
                <p:nvPr/>
              </p:nvSpPr>
              <p:spPr>
                <a:xfrm>
                  <a:off x="8802139" y="5606082"/>
                  <a:ext cx="180273" cy="167929"/>
                </a:xfrm>
                <a:prstGeom prst="ellipse">
                  <a:avLst/>
                </a:prstGeom>
                <a:solidFill>
                  <a:srgbClr val="5B9BD5"/>
                </a:solidFill>
                <a:ln w="12700" cap="flat" cmpd="sng" algn="ctr">
                  <a:solidFill>
                    <a:srgbClr val="5B9BD5">
                      <a:shade val="50000"/>
                    </a:srgbClr>
                  </a:solidFill>
                  <a:prstDash val="solid"/>
                  <a:miter lim="800000"/>
                </a:ln>
                <a:effectLst/>
              </p:spPr>
              <p:txBody>
                <a:bodyPr anchor="ctr"/>
                <a:lstStyle/>
                <a:p>
                  <a:pPr algn="ctr" defTabSz="914400" eaLnBrk="1" fontAlgn="auto" hangingPunct="1">
                    <a:spcBef>
                      <a:spcPts val="0"/>
                    </a:spcBef>
                    <a:spcAft>
                      <a:spcPts val="0"/>
                    </a:spcAft>
                    <a:defRPr/>
                  </a:pPr>
                  <a:endParaRPr lang="ja-JP" altLang="en-US" kern="0">
                    <a:solidFill>
                      <a:prstClr val="white"/>
                    </a:solidFill>
                    <a:latin typeface="Segoe UI"/>
                    <a:ea typeface="游ゴシック" panose="020B0400000000000000" pitchFamily="50" charset="-128"/>
                  </a:endParaRPr>
                </a:p>
              </p:txBody>
            </p:sp>
            <p:sp>
              <p:nvSpPr>
                <p:cNvPr id="37" name="楕円 36">
                  <a:extLst>
                    <a:ext uri="{FF2B5EF4-FFF2-40B4-BE49-F238E27FC236}">
                      <a16:creationId xmlns:a16="http://schemas.microsoft.com/office/drawing/2014/main" xmlns="" id="{AB980311-2A3D-4868-B09A-4339538D5E8F}"/>
                    </a:ext>
                  </a:extLst>
                </p:cNvPr>
                <p:cNvSpPr/>
                <p:nvPr/>
              </p:nvSpPr>
              <p:spPr>
                <a:xfrm>
                  <a:off x="9184610" y="5075908"/>
                  <a:ext cx="180273" cy="165529"/>
                </a:xfrm>
                <a:prstGeom prst="ellipse">
                  <a:avLst/>
                </a:prstGeom>
                <a:solidFill>
                  <a:srgbClr val="70AD47"/>
                </a:solidFill>
                <a:ln w="12700" cap="flat" cmpd="sng" algn="ctr">
                  <a:solidFill>
                    <a:srgbClr val="70AD47">
                      <a:shade val="50000"/>
                    </a:srgbClr>
                  </a:solidFill>
                  <a:prstDash val="solid"/>
                  <a:miter lim="800000"/>
                </a:ln>
                <a:effectLst/>
              </p:spPr>
              <p:txBody>
                <a:bodyPr anchor="ctr"/>
                <a:lstStyle/>
                <a:p>
                  <a:pPr algn="ctr" defTabSz="914400" eaLnBrk="1" fontAlgn="auto" hangingPunct="1">
                    <a:spcBef>
                      <a:spcPts val="0"/>
                    </a:spcBef>
                    <a:spcAft>
                      <a:spcPts val="0"/>
                    </a:spcAft>
                    <a:defRPr/>
                  </a:pPr>
                  <a:endParaRPr lang="ja-JP" altLang="en-US" kern="0">
                    <a:solidFill>
                      <a:prstClr val="white"/>
                    </a:solidFill>
                    <a:latin typeface="Segoe UI"/>
                    <a:ea typeface="游ゴシック" panose="020B0400000000000000" pitchFamily="50" charset="-128"/>
                  </a:endParaRPr>
                </a:p>
              </p:txBody>
            </p:sp>
            <p:sp>
              <p:nvSpPr>
                <p:cNvPr id="38" name="楕円 37">
                  <a:extLst>
                    <a:ext uri="{FF2B5EF4-FFF2-40B4-BE49-F238E27FC236}">
                      <a16:creationId xmlns:a16="http://schemas.microsoft.com/office/drawing/2014/main" xmlns="" id="{EC813B04-DBC7-4F8A-9187-47696ADC7ED4}"/>
                    </a:ext>
                  </a:extLst>
                </p:cNvPr>
                <p:cNvSpPr/>
                <p:nvPr/>
              </p:nvSpPr>
              <p:spPr>
                <a:xfrm>
                  <a:off x="9184610" y="5430957"/>
                  <a:ext cx="180273" cy="165529"/>
                </a:xfrm>
                <a:prstGeom prst="ellipse">
                  <a:avLst/>
                </a:prstGeom>
                <a:solidFill>
                  <a:srgbClr val="70AD47"/>
                </a:solidFill>
                <a:ln w="12700" cap="flat" cmpd="sng" algn="ctr">
                  <a:solidFill>
                    <a:srgbClr val="70AD47">
                      <a:shade val="50000"/>
                    </a:srgbClr>
                  </a:solidFill>
                  <a:prstDash val="solid"/>
                  <a:miter lim="800000"/>
                </a:ln>
                <a:effectLst/>
              </p:spPr>
              <p:txBody>
                <a:bodyPr anchor="ctr"/>
                <a:lstStyle/>
                <a:p>
                  <a:pPr algn="ctr" defTabSz="914400" eaLnBrk="1" fontAlgn="auto" hangingPunct="1">
                    <a:spcBef>
                      <a:spcPts val="0"/>
                    </a:spcBef>
                    <a:spcAft>
                      <a:spcPts val="0"/>
                    </a:spcAft>
                    <a:defRPr/>
                  </a:pPr>
                  <a:endParaRPr lang="ja-JP" altLang="en-US" kern="0">
                    <a:solidFill>
                      <a:prstClr val="white"/>
                    </a:solidFill>
                    <a:latin typeface="Segoe UI"/>
                    <a:ea typeface="游ゴシック" panose="020B0400000000000000" pitchFamily="50" charset="-128"/>
                  </a:endParaRPr>
                </a:p>
              </p:txBody>
            </p:sp>
            <p:sp>
              <p:nvSpPr>
                <p:cNvPr id="39" name="楕円 38">
                  <a:extLst>
                    <a:ext uri="{FF2B5EF4-FFF2-40B4-BE49-F238E27FC236}">
                      <a16:creationId xmlns:a16="http://schemas.microsoft.com/office/drawing/2014/main" xmlns="" id="{DAC660D7-C7A7-4539-A336-D21FB583642B}"/>
                    </a:ext>
                  </a:extLst>
                </p:cNvPr>
                <p:cNvSpPr/>
                <p:nvPr/>
              </p:nvSpPr>
              <p:spPr>
                <a:xfrm>
                  <a:off x="9525668" y="5075908"/>
                  <a:ext cx="180273" cy="165529"/>
                </a:xfrm>
                <a:prstGeom prst="ellipse">
                  <a:avLst/>
                </a:prstGeom>
                <a:solidFill>
                  <a:srgbClr val="70AD47"/>
                </a:solidFill>
                <a:ln w="12700" cap="flat" cmpd="sng" algn="ctr">
                  <a:solidFill>
                    <a:srgbClr val="70AD47">
                      <a:shade val="50000"/>
                    </a:srgbClr>
                  </a:solidFill>
                  <a:prstDash val="solid"/>
                  <a:miter lim="800000"/>
                </a:ln>
                <a:effectLst/>
              </p:spPr>
              <p:txBody>
                <a:bodyPr anchor="ctr"/>
                <a:lstStyle/>
                <a:p>
                  <a:pPr algn="ctr" defTabSz="914400" eaLnBrk="1" fontAlgn="auto" hangingPunct="1">
                    <a:spcBef>
                      <a:spcPts val="0"/>
                    </a:spcBef>
                    <a:spcAft>
                      <a:spcPts val="0"/>
                    </a:spcAft>
                    <a:defRPr/>
                  </a:pPr>
                  <a:endParaRPr lang="ja-JP" altLang="en-US" kern="0">
                    <a:solidFill>
                      <a:prstClr val="white"/>
                    </a:solidFill>
                    <a:latin typeface="Segoe UI"/>
                    <a:ea typeface="游ゴシック" panose="020B0400000000000000" pitchFamily="50" charset="-128"/>
                  </a:endParaRPr>
                </a:p>
              </p:txBody>
            </p:sp>
            <p:sp>
              <p:nvSpPr>
                <p:cNvPr id="40" name="楕円 39">
                  <a:extLst>
                    <a:ext uri="{FF2B5EF4-FFF2-40B4-BE49-F238E27FC236}">
                      <a16:creationId xmlns:a16="http://schemas.microsoft.com/office/drawing/2014/main" xmlns="" id="{8873A261-6963-4024-8FED-845F4BDEB248}"/>
                    </a:ext>
                  </a:extLst>
                </p:cNvPr>
                <p:cNvSpPr/>
                <p:nvPr/>
              </p:nvSpPr>
              <p:spPr>
                <a:xfrm>
                  <a:off x="9540284" y="5430957"/>
                  <a:ext cx="177838" cy="165529"/>
                </a:xfrm>
                <a:prstGeom prst="ellipse">
                  <a:avLst/>
                </a:prstGeom>
                <a:solidFill>
                  <a:srgbClr val="70AD47"/>
                </a:solidFill>
                <a:ln w="12700" cap="flat" cmpd="sng" algn="ctr">
                  <a:solidFill>
                    <a:srgbClr val="70AD47">
                      <a:shade val="50000"/>
                    </a:srgbClr>
                  </a:solidFill>
                  <a:prstDash val="solid"/>
                  <a:miter lim="800000"/>
                </a:ln>
                <a:effectLst/>
              </p:spPr>
              <p:txBody>
                <a:bodyPr anchor="ctr"/>
                <a:lstStyle/>
                <a:p>
                  <a:pPr algn="ctr" defTabSz="914400" eaLnBrk="1" fontAlgn="auto" hangingPunct="1">
                    <a:spcBef>
                      <a:spcPts val="0"/>
                    </a:spcBef>
                    <a:spcAft>
                      <a:spcPts val="0"/>
                    </a:spcAft>
                    <a:defRPr/>
                  </a:pPr>
                  <a:endParaRPr lang="ja-JP" altLang="en-US" kern="0">
                    <a:solidFill>
                      <a:prstClr val="white"/>
                    </a:solidFill>
                    <a:latin typeface="Segoe UI"/>
                    <a:ea typeface="游ゴシック" panose="020B0400000000000000" pitchFamily="50" charset="-128"/>
                  </a:endParaRPr>
                </a:p>
              </p:txBody>
            </p:sp>
            <p:sp>
              <p:nvSpPr>
                <p:cNvPr id="41" name="楕円 40">
                  <a:extLst>
                    <a:ext uri="{FF2B5EF4-FFF2-40B4-BE49-F238E27FC236}">
                      <a16:creationId xmlns:a16="http://schemas.microsoft.com/office/drawing/2014/main" xmlns="" id="{FC3101F0-6821-4DB2-83BA-94F07002F2DE}"/>
                    </a:ext>
                  </a:extLst>
                </p:cNvPr>
                <p:cNvSpPr/>
                <p:nvPr/>
              </p:nvSpPr>
              <p:spPr>
                <a:xfrm>
                  <a:off x="9861853" y="4919974"/>
                  <a:ext cx="177838" cy="167929"/>
                </a:xfrm>
                <a:prstGeom prst="ellipse">
                  <a:avLst/>
                </a:prstGeom>
                <a:solidFill>
                  <a:srgbClr val="ED7D31"/>
                </a:solidFill>
                <a:ln w="12700" cap="flat" cmpd="sng" algn="ctr">
                  <a:solidFill>
                    <a:srgbClr val="ED7D31">
                      <a:shade val="50000"/>
                    </a:srgbClr>
                  </a:solidFill>
                  <a:prstDash val="solid"/>
                  <a:miter lim="800000"/>
                </a:ln>
                <a:effectLst/>
              </p:spPr>
              <p:txBody>
                <a:bodyPr anchor="ctr"/>
                <a:lstStyle/>
                <a:p>
                  <a:pPr algn="ctr" defTabSz="914400" eaLnBrk="1" fontAlgn="auto" hangingPunct="1">
                    <a:spcBef>
                      <a:spcPts val="0"/>
                    </a:spcBef>
                    <a:spcAft>
                      <a:spcPts val="0"/>
                    </a:spcAft>
                    <a:defRPr/>
                  </a:pPr>
                  <a:endParaRPr lang="ja-JP" altLang="en-US" kern="0">
                    <a:solidFill>
                      <a:prstClr val="white"/>
                    </a:solidFill>
                    <a:latin typeface="Segoe UI"/>
                    <a:ea typeface="游ゴシック" panose="020B0400000000000000" pitchFamily="50" charset="-128"/>
                  </a:endParaRPr>
                </a:p>
              </p:txBody>
            </p:sp>
            <p:sp>
              <p:nvSpPr>
                <p:cNvPr id="42" name="楕円 41">
                  <a:extLst>
                    <a:ext uri="{FF2B5EF4-FFF2-40B4-BE49-F238E27FC236}">
                      <a16:creationId xmlns:a16="http://schemas.microsoft.com/office/drawing/2014/main" xmlns="" id="{D4FCA5DD-A396-4279-894A-DDF99FD10934}"/>
                    </a:ext>
                  </a:extLst>
                </p:cNvPr>
                <p:cNvSpPr/>
                <p:nvPr/>
              </p:nvSpPr>
              <p:spPr>
                <a:xfrm>
                  <a:off x="9861853" y="5246235"/>
                  <a:ext cx="177838" cy="167929"/>
                </a:xfrm>
                <a:prstGeom prst="ellipse">
                  <a:avLst/>
                </a:prstGeom>
                <a:solidFill>
                  <a:srgbClr val="ED7D31"/>
                </a:solidFill>
                <a:ln w="12700" cap="flat" cmpd="sng" algn="ctr">
                  <a:solidFill>
                    <a:srgbClr val="ED7D31">
                      <a:shade val="50000"/>
                    </a:srgbClr>
                  </a:solidFill>
                  <a:prstDash val="solid"/>
                  <a:miter lim="800000"/>
                </a:ln>
                <a:effectLst/>
              </p:spPr>
              <p:txBody>
                <a:bodyPr anchor="ctr"/>
                <a:lstStyle/>
                <a:p>
                  <a:pPr algn="ctr" defTabSz="914400" eaLnBrk="1" fontAlgn="auto" hangingPunct="1">
                    <a:spcBef>
                      <a:spcPts val="0"/>
                    </a:spcBef>
                    <a:spcAft>
                      <a:spcPts val="0"/>
                    </a:spcAft>
                    <a:defRPr/>
                  </a:pPr>
                  <a:endParaRPr lang="ja-JP" altLang="en-US" kern="0">
                    <a:solidFill>
                      <a:prstClr val="white"/>
                    </a:solidFill>
                    <a:latin typeface="Segoe UI"/>
                    <a:ea typeface="游ゴシック" panose="020B0400000000000000" pitchFamily="50" charset="-128"/>
                  </a:endParaRPr>
                </a:p>
              </p:txBody>
            </p:sp>
            <p:sp>
              <p:nvSpPr>
                <p:cNvPr id="43" name="楕円 42">
                  <a:extLst>
                    <a:ext uri="{FF2B5EF4-FFF2-40B4-BE49-F238E27FC236}">
                      <a16:creationId xmlns:a16="http://schemas.microsoft.com/office/drawing/2014/main" xmlns="" id="{9468917E-E527-4053-BF18-DBF1E5B8F7F5}"/>
                    </a:ext>
                  </a:extLst>
                </p:cNvPr>
                <p:cNvSpPr/>
                <p:nvPr/>
              </p:nvSpPr>
              <p:spPr>
                <a:xfrm>
                  <a:off x="9861853" y="5584492"/>
                  <a:ext cx="177838" cy="165529"/>
                </a:xfrm>
                <a:prstGeom prst="ellipse">
                  <a:avLst/>
                </a:prstGeom>
                <a:solidFill>
                  <a:srgbClr val="ED7D31"/>
                </a:solidFill>
                <a:ln w="12700" cap="flat" cmpd="sng" algn="ctr">
                  <a:solidFill>
                    <a:srgbClr val="ED7D31">
                      <a:shade val="50000"/>
                    </a:srgbClr>
                  </a:solidFill>
                  <a:prstDash val="solid"/>
                  <a:miter lim="800000"/>
                </a:ln>
                <a:effectLst/>
              </p:spPr>
              <p:txBody>
                <a:bodyPr anchor="ctr"/>
                <a:lstStyle/>
                <a:p>
                  <a:pPr algn="ctr" defTabSz="914400" eaLnBrk="1" fontAlgn="auto" hangingPunct="1">
                    <a:spcBef>
                      <a:spcPts val="0"/>
                    </a:spcBef>
                    <a:spcAft>
                      <a:spcPts val="0"/>
                    </a:spcAft>
                    <a:defRPr/>
                  </a:pPr>
                  <a:endParaRPr lang="ja-JP" altLang="en-US" kern="0">
                    <a:solidFill>
                      <a:prstClr val="white"/>
                    </a:solidFill>
                    <a:latin typeface="Segoe UI"/>
                    <a:ea typeface="游ゴシック" panose="020B0400000000000000" pitchFamily="50" charset="-128"/>
                  </a:endParaRPr>
                </a:p>
              </p:txBody>
            </p:sp>
            <p:cxnSp>
              <p:nvCxnSpPr>
                <p:cNvPr id="44" name="直線矢印コネクタ 75"/>
                <p:cNvCxnSpPr>
                  <a:cxnSpLocks noChangeShapeType="1"/>
                  <a:stCxn id="34" idx="5"/>
                  <a:endCxn id="37" idx="2"/>
                </p:cNvCxnSpPr>
                <p:nvPr/>
              </p:nvCxnSpPr>
              <p:spPr bwMode="auto">
                <a:xfrm>
                  <a:off x="8955441" y="5085090"/>
                  <a:ext cx="230041" cy="73641"/>
                </a:xfrm>
                <a:prstGeom prst="straightConnector1">
                  <a:avLst/>
                </a:prstGeom>
                <a:noFill/>
                <a:ln w="6350"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45" name="直線矢印コネクタ 76"/>
                <p:cNvCxnSpPr>
                  <a:cxnSpLocks noChangeShapeType="1"/>
                  <a:stCxn id="34" idx="5"/>
                  <a:endCxn id="38" idx="2"/>
                </p:cNvCxnSpPr>
                <p:nvPr/>
              </p:nvCxnSpPr>
              <p:spPr bwMode="auto">
                <a:xfrm>
                  <a:off x="8955441" y="5085090"/>
                  <a:ext cx="230041" cy="428089"/>
                </a:xfrm>
                <a:prstGeom prst="straightConnector1">
                  <a:avLst/>
                </a:prstGeom>
                <a:noFill/>
                <a:ln w="6350"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46" name="直線矢印コネクタ 77"/>
                <p:cNvCxnSpPr>
                  <a:cxnSpLocks noChangeShapeType="1"/>
                  <a:stCxn id="35" idx="6"/>
                  <a:endCxn id="37" idx="2"/>
                </p:cNvCxnSpPr>
                <p:nvPr/>
              </p:nvCxnSpPr>
              <p:spPr bwMode="auto">
                <a:xfrm flipV="1">
                  <a:off x="8981717" y="5158731"/>
                  <a:ext cx="203765" cy="194439"/>
                </a:xfrm>
                <a:prstGeom prst="straightConnector1">
                  <a:avLst/>
                </a:prstGeom>
                <a:noFill/>
                <a:ln w="6350"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47" name="直線矢印コネクタ 78"/>
                <p:cNvCxnSpPr>
                  <a:cxnSpLocks noChangeShapeType="1"/>
                  <a:stCxn id="35" idx="6"/>
                  <a:endCxn id="38" idx="2"/>
                </p:cNvCxnSpPr>
                <p:nvPr/>
              </p:nvCxnSpPr>
              <p:spPr bwMode="auto">
                <a:xfrm>
                  <a:off x="8981717" y="5353170"/>
                  <a:ext cx="203765" cy="160009"/>
                </a:xfrm>
                <a:prstGeom prst="straightConnector1">
                  <a:avLst/>
                </a:prstGeom>
                <a:noFill/>
                <a:ln w="6350"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48" name="直線矢印コネクタ 79"/>
                <p:cNvCxnSpPr>
                  <a:cxnSpLocks noChangeShapeType="1"/>
                  <a:stCxn id="36" idx="7"/>
                  <a:endCxn id="37" idx="2"/>
                </p:cNvCxnSpPr>
                <p:nvPr/>
              </p:nvCxnSpPr>
              <p:spPr bwMode="auto">
                <a:xfrm flipV="1">
                  <a:off x="8955440" y="5158731"/>
                  <a:ext cx="230042" cy="472732"/>
                </a:xfrm>
                <a:prstGeom prst="straightConnector1">
                  <a:avLst/>
                </a:prstGeom>
                <a:noFill/>
                <a:ln w="6350"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49" name="直線矢印コネクタ 80"/>
                <p:cNvCxnSpPr>
                  <a:cxnSpLocks noChangeShapeType="1"/>
                  <a:stCxn id="36" idx="7"/>
                  <a:endCxn id="38" idx="2"/>
                </p:cNvCxnSpPr>
                <p:nvPr/>
              </p:nvCxnSpPr>
              <p:spPr bwMode="auto">
                <a:xfrm flipV="1">
                  <a:off x="8955440" y="5513179"/>
                  <a:ext cx="230042" cy="118284"/>
                </a:xfrm>
                <a:prstGeom prst="straightConnector1">
                  <a:avLst/>
                </a:prstGeom>
                <a:noFill/>
                <a:ln w="6350"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50" name="直線矢印コネクタ 81"/>
                <p:cNvCxnSpPr>
                  <a:cxnSpLocks noChangeShapeType="1"/>
                  <a:stCxn id="37" idx="6"/>
                  <a:endCxn id="39" idx="2"/>
                </p:cNvCxnSpPr>
                <p:nvPr/>
              </p:nvCxnSpPr>
              <p:spPr bwMode="auto">
                <a:xfrm>
                  <a:off x="9364909" y="5158731"/>
                  <a:ext cx="161359" cy="0"/>
                </a:xfrm>
                <a:prstGeom prst="straightConnector1">
                  <a:avLst/>
                </a:prstGeom>
                <a:noFill/>
                <a:ln w="6350"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51" name="直線矢印コネクタ 82"/>
                <p:cNvCxnSpPr>
                  <a:cxnSpLocks noChangeShapeType="1"/>
                  <a:stCxn id="38" idx="6"/>
                  <a:endCxn id="40" idx="2"/>
                </p:cNvCxnSpPr>
                <p:nvPr/>
              </p:nvCxnSpPr>
              <p:spPr bwMode="auto">
                <a:xfrm>
                  <a:off x="9364909" y="5513179"/>
                  <a:ext cx="173167" cy="0"/>
                </a:xfrm>
                <a:prstGeom prst="straightConnector1">
                  <a:avLst/>
                </a:prstGeom>
                <a:noFill/>
                <a:ln w="6350"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52" name="直線矢印コネクタ 83"/>
                <p:cNvCxnSpPr>
                  <a:cxnSpLocks noChangeShapeType="1"/>
                  <a:stCxn id="37" idx="6"/>
                  <a:endCxn id="40" idx="2"/>
                </p:cNvCxnSpPr>
                <p:nvPr/>
              </p:nvCxnSpPr>
              <p:spPr bwMode="auto">
                <a:xfrm>
                  <a:off x="9364909" y="5158731"/>
                  <a:ext cx="173167" cy="354448"/>
                </a:xfrm>
                <a:prstGeom prst="straightConnector1">
                  <a:avLst/>
                </a:prstGeom>
                <a:noFill/>
                <a:ln w="6350"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53" name="直線矢印コネクタ 84"/>
                <p:cNvCxnSpPr>
                  <a:cxnSpLocks noChangeShapeType="1"/>
                  <a:stCxn id="38" idx="6"/>
                  <a:endCxn id="39" idx="2"/>
                </p:cNvCxnSpPr>
                <p:nvPr/>
              </p:nvCxnSpPr>
              <p:spPr bwMode="auto">
                <a:xfrm flipV="1">
                  <a:off x="9364909" y="5158731"/>
                  <a:ext cx="161359" cy="354448"/>
                </a:xfrm>
                <a:prstGeom prst="straightConnector1">
                  <a:avLst/>
                </a:prstGeom>
                <a:noFill/>
                <a:ln w="6350"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54" name="直線矢印コネクタ 85"/>
                <p:cNvCxnSpPr>
                  <a:cxnSpLocks noChangeShapeType="1"/>
                  <a:stCxn id="39" idx="7"/>
                  <a:endCxn id="41" idx="2"/>
                </p:cNvCxnSpPr>
                <p:nvPr/>
              </p:nvCxnSpPr>
              <p:spPr bwMode="auto">
                <a:xfrm flipV="1">
                  <a:off x="9679419" y="5002878"/>
                  <a:ext cx="180779" cy="96790"/>
                </a:xfrm>
                <a:prstGeom prst="straightConnector1">
                  <a:avLst/>
                </a:prstGeom>
                <a:noFill/>
                <a:ln w="6350"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55" name="直線矢印コネクタ 86"/>
                <p:cNvCxnSpPr>
                  <a:cxnSpLocks noChangeShapeType="1"/>
                  <a:stCxn id="40" idx="5"/>
                  <a:endCxn id="43" idx="2"/>
                </p:cNvCxnSpPr>
                <p:nvPr/>
              </p:nvCxnSpPr>
              <p:spPr bwMode="auto">
                <a:xfrm>
                  <a:off x="9691227" y="5572242"/>
                  <a:ext cx="168970" cy="95135"/>
                </a:xfrm>
                <a:prstGeom prst="straightConnector1">
                  <a:avLst/>
                </a:prstGeom>
                <a:noFill/>
                <a:ln w="6350"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56" name="直線矢印コネクタ 87"/>
                <p:cNvCxnSpPr>
                  <a:cxnSpLocks noChangeShapeType="1"/>
                  <a:stCxn id="39" idx="5"/>
                  <a:endCxn id="42" idx="2"/>
                </p:cNvCxnSpPr>
                <p:nvPr/>
              </p:nvCxnSpPr>
              <p:spPr bwMode="auto">
                <a:xfrm>
                  <a:off x="9679419" y="5217794"/>
                  <a:ext cx="180779" cy="112227"/>
                </a:xfrm>
                <a:prstGeom prst="straightConnector1">
                  <a:avLst/>
                </a:prstGeom>
                <a:noFill/>
                <a:ln w="6350"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57" name="直線矢印コネクタ 88"/>
                <p:cNvCxnSpPr>
                  <a:cxnSpLocks noChangeShapeType="1"/>
                  <a:stCxn id="40" idx="7"/>
                  <a:endCxn id="42" idx="2"/>
                </p:cNvCxnSpPr>
                <p:nvPr/>
              </p:nvCxnSpPr>
              <p:spPr bwMode="auto">
                <a:xfrm flipV="1">
                  <a:off x="9691227" y="5330021"/>
                  <a:ext cx="168971" cy="124095"/>
                </a:xfrm>
                <a:prstGeom prst="straightConnector1">
                  <a:avLst/>
                </a:prstGeom>
                <a:noFill/>
                <a:ln w="6350"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58" name="直線矢印コネクタ 89"/>
                <p:cNvCxnSpPr>
                  <a:cxnSpLocks noChangeShapeType="1"/>
                </p:cNvCxnSpPr>
                <p:nvPr/>
              </p:nvCxnSpPr>
              <p:spPr bwMode="auto">
                <a:xfrm>
                  <a:off x="8535784" y="5026027"/>
                  <a:ext cx="266505" cy="0"/>
                </a:xfrm>
                <a:prstGeom prst="straightConnector1">
                  <a:avLst/>
                </a:prstGeom>
                <a:noFill/>
                <a:ln w="6350"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59" name="直線矢印コネクタ 90"/>
                <p:cNvCxnSpPr>
                  <a:cxnSpLocks noChangeShapeType="1"/>
                </p:cNvCxnSpPr>
                <p:nvPr/>
              </p:nvCxnSpPr>
              <p:spPr bwMode="auto">
                <a:xfrm>
                  <a:off x="8547508" y="5354273"/>
                  <a:ext cx="266505" cy="0"/>
                </a:xfrm>
                <a:prstGeom prst="straightConnector1">
                  <a:avLst/>
                </a:prstGeom>
                <a:noFill/>
                <a:ln w="6350"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60" name="直線矢印コネクタ 91"/>
                <p:cNvCxnSpPr>
                  <a:cxnSpLocks noChangeShapeType="1"/>
                </p:cNvCxnSpPr>
                <p:nvPr/>
              </p:nvCxnSpPr>
              <p:spPr bwMode="auto">
                <a:xfrm>
                  <a:off x="8547507" y="5697174"/>
                  <a:ext cx="266505" cy="0"/>
                </a:xfrm>
                <a:prstGeom prst="straightConnector1">
                  <a:avLst/>
                </a:prstGeom>
                <a:noFill/>
                <a:ln w="6350"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61" name="直線矢印コネクタ 92"/>
                <p:cNvCxnSpPr>
                  <a:cxnSpLocks noChangeShapeType="1"/>
                </p:cNvCxnSpPr>
                <p:nvPr/>
              </p:nvCxnSpPr>
              <p:spPr bwMode="auto">
                <a:xfrm>
                  <a:off x="10039624" y="5002636"/>
                  <a:ext cx="266505" cy="0"/>
                </a:xfrm>
                <a:prstGeom prst="straightConnector1">
                  <a:avLst/>
                </a:prstGeom>
                <a:noFill/>
                <a:ln w="6350"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62" name="直線矢印コネクタ 93"/>
                <p:cNvCxnSpPr>
                  <a:cxnSpLocks noChangeShapeType="1"/>
                </p:cNvCxnSpPr>
                <p:nvPr/>
              </p:nvCxnSpPr>
              <p:spPr bwMode="auto">
                <a:xfrm>
                  <a:off x="10051348" y="5330882"/>
                  <a:ext cx="266505" cy="0"/>
                </a:xfrm>
                <a:prstGeom prst="straightConnector1">
                  <a:avLst/>
                </a:prstGeom>
                <a:noFill/>
                <a:ln w="6350"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63" name="直線矢印コネクタ 94"/>
                <p:cNvCxnSpPr>
                  <a:cxnSpLocks noChangeShapeType="1"/>
                </p:cNvCxnSpPr>
                <p:nvPr/>
              </p:nvCxnSpPr>
              <p:spPr bwMode="auto">
                <a:xfrm>
                  <a:off x="10051347" y="5673783"/>
                  <a:ext cx="266505" cy="0"/>
                </a:xfrm>
                <a:prstGeom prst="straightConnector1">
                  <a:avLst/>
                </a:prstGeom>
                <a:noFill/>
                <a:ln w="6350" algn="ctr">
                  <a:solidFill>
                    <a:srgbClr val="5B9BD5"/>
                  </a:solidFill>
                  <a:miter lim="800000"/>
                  <a:headEnd/>
                  <a:tailEnd type="triangle" w="med" len="med"/>
                </a:ln>
                <a:extLst>
                  <a:ext uri="{909E8E84-426E-40DD-AFC4-6F175D3DCCD1}">
                    <a14:hiddenFill xmlns:a14="http://schemas.microsoft.com/office/drawing/2010/main">
                      <a:noFill/>
                    </a14:hiddenFill>
                  </a:ext>
                </a:extLst>
              </p:spPr>
            </p:cxnSp>
          </p:grpSp>
          <p:pic>
            <p:nvPicPr>
              <p:cNvPr id="3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5679748" y="4604837"/>
                <a:ext cx="694853" cy="68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角丸四角形 32">
                <a:extLst>
                  <a:ext uri="{FF2B5EF4-FFF2-40B4-BE49-F238E27FC236}">
                    <a16:creationId xmlns:a16="http://schemas.microsoft.com/office/drawing/2014/main" xmlns="" id="{1C7F63AD-B978-4A31-9260-6EA39C95EA23}"/>
                  </a:ext>
                </a:extLst>
              </p:cNvPr>
              <p:cNvSpPr/>
              <p:nvPr/>
            </p:nvSpPr>
            <p:spPr>
              <a:xfrm>
                <a:off x="6609337" y="4664284"/>
                <a:ext cx="674021" cy="536424"/>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ja-JP" altLang="en-US" sz="1600" dirty="0"/>
                  <a:t>秘匿計算</a:t>
                </a:r>
              </a:p>
            </p:txBody>
          </p:sp>
        </p:grpSp>
        <p:pic>
          <p:nvPicPr>
            <p:cNvPr id="23" name="Picture 16" descr="https://1.bp.blogspot.com/-AWWkQisR46o/Wi4f_Acd_YI/AAAAAAABIsQ/wPCfzOpdaKAl_2RdFlEdOViQ71fWXnkbgCLcBGAs/s800/computer_ryoushi_quantum.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161300">
              <a:off x="7664450" y="4972050"/>
              <a:ext cx="11350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図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3013" y="5022850"/>
              <a:ext cx="8445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テキスト ボックス 1"/>
            <p:cNvSpPr txBox="1">
              <a:spLocks noChangeArrowheads="1"/>
            </p:cNvSpPr>
            <p:nvPr/>
          </p:nvSpPr>
          <p:spPr bwMode="auto">
            <a:xfrm>
              <a:off x="4638675" y="6230938"/>
              <a:ext cx="43084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a:latin typeface="Arial" panose="020B0604020202020204" pitchFamily="34" charset="0"/>
                </a:rPr>
                <a:t>次世代</a:t>
              </a:r>
              <a:r>
                <a:rPr lang="en-US" altLang="ja-JP" sz="1200">
                  <a:latin typeface="Arial" panose="020B0604020202020204" pitchFamily="34" charset="0"/>
                </a:rPr>
                <a:t>ICT</a:t>
              </a:r>
              <a:r>
                <a:rPr lang="ja-JP" altLang="en-US" sz="1200">
                  <a:latin typeface="Arial" panose="020B0604020202020204" pitchFamily="34" charset="0"/>
                </a:rPr>
                <a:t>における情報セキュリティ技術・革新的情報処理機構</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Group 2"/>
          <p:cNvGraphicFramePr>
            <a:graphicFrameLocks noGrp="1"/>
          </p:cNvGraphicFramePr>
          <p:nvPr>
            <p:extLst>
              <p:ext uri="{D42A27DB-BD31-4B8C-83A1-F6EECF244321}">
                <p14:modId xmlns:p14="http://schemas.microsoft.com/office/powerpoint/2010/main" val="4259402700"/>
              </p:ext>
            </p:extLst>
          </p:nvPr>
        </p:nvGraphicFramePr>
        <p:xfrm>
          <a:off x="0" y="-1"/>
          <a:ext cx="9145588" cy="4432603"/>
        </p:xfrm>
        <a:graphic>
          <a:graphicData uri="http://schemas.openxmlformats.org/drawingml/2006/table">
            <a:tbl>
              <a:tblPr/>
              <a:tblGrid>
                <a:gridCol w="2924175">
                  <a:extLst>
                    <a:ext uri="{9D8B030D-6E8A-4147-A177-3AD203B41FA5}">
                      <a16:colId xmlns:a16="http://schemas.microsoft.com/office/drawing/2014/main" xmlns="" val="1986809450"/>
                    </a:ext>
                  </a:extLst>
                </a:gridCol>
                <a:gridCol w="6221413">
                  <a:extLst>
                    <a:ext uri="{9D8B030D-6E8A-4147-A177-3AD203B41FA5}">
                      <a16:colId xmlns:a16="http://schemas.microsoft.com/office/drawing/2014/main" xmlns="" val="4270508016"/>
                    </a:ext>
                  </a:extLst>
                </a:gridCol>
              </a:tblGrid>
              <a:tr h="2152121">
                <a:tc>
                  <a:txBody>
                    <a:bodyPr/>
                    <a:lstStyle>
                      <a:lvl1pPr>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50" charset="-128"/>
                        </a:defRPr>
                      </a:lvl1pPr>
                      <a:lvl2pPr>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50" charset="-128"/>
                        </a:defRPr>
                      </a:lvl2pPr>
                      <a:lvl3pP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3pPr>
                      <a:lvl4pPr>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4pPr>
                      <a:lvl5pPr>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9pPr>
                    </a:lstStyle>
                    <a:p>
                      <a:pPr marL="0" marR="0" lvl="0" indent="0" algn="ctr" defTabSz="449263" rtl="0" eaLnBrk="1" fontAlgn="base" latinLnBrk="0" hangingPunct="1">
                        <a:lnSpc>
                          <a:spcPct val="8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ja-JP"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教授</a:t>
                      </a:r>
                      <a:r>
                        <a:rPr kumimoji="0" lang="ja-JP" altLang="ja-JP"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r>
                        <a:rPr kumimoji="0" lang="ja-JP"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河内</a:t>
                      </a:r>
                      <a:r>
                        <a:rPr kumimoji="0" lang="ja-JP" altLang="ja-JP"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r>
                        <a:rPr kumimoji="0" lang="ja-JP"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亮周</a:t>
                      </a:r>
                      <a:endParaRPr kumimoji="0" lang="ja-JP" altLang="ja-JP"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p>
                      <a:pPr marL="0" marR="0" lvl="0" indent="0" algn="l" defTabSz="449263" rtl="0" eaLnBrk="1" fontAlgn="base" latinLnBrk="0" hangingPunct="1">
                        <a:lnSpc>
                          <a:spcPct val="8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ja-JP"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txBody>
                  <a:tcPr marL="90000" marR="90000" marT="85665" marB="46802"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CECFE4"/>
                    </a:solidFill>
                  </a:tcPr>
                </a:tc>
                <a:tc>
                  <a:txBody>
                    <a:bodyPr/>
                    <a:lstStyle>
                      <a:lvl1pPr>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50" charset="-128"/>
                        </a:defRPr>
                      </a:lvl1pPr>
                      <a:lvl2pPr>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50" charset="-128"/>
                        </a:defRPr>
                      </a:lvl2pPr>
                      <a:lvl3pP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3pPr>
                      <a:lvl4pPr>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4pPr>
                      <a:lvl5pPr>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9pPr>
                    </a:lstStyle>
                    <a:p>
                      <a:pPr marL="0" marR="0" lvl="0" indent="0" algn="l" defTabSz="449263" rtl="0" eaLnBrk="1" fontAlgn="base" latinLnBrk="0" hangingPunct="1">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ja-JP" altLang="en-US" sz="1600" b="0" i="0" u="none" strike="noStrike" cap="none" normalizeH="0" baseline="0" dirty="0">
                          <a:ln>
                            <a:noFill/>
                          </a:ln>
                          <a:solidFill>
                            <a:srgbClr val="000000"/>
                          </a:solidFill>
                          <a:effectLst/>
                          <a:latin typeface="+mn-ea"/>
                          <a:ea typeface="+mn-ea"/>
                        </a:rPr>
                        <a:t>　次世代</a:t>
                      </a:r>
                      <a:r>
                        <a:rPr kumimoji="0" lang="en-US" altLang="ja-JP" sz="1600" b="0" i="0" u="none" strike="noStrike" cap="none" normalizeH="0" baseline="0" dirty="0">
                          <a:ln>
                            <a:noFill/>
                          </a:ln>
                          <a:solidFill>
                            <a:srgbClr val="000000"/>
                          </a:solidFill>
                          <a:effectLst/>
                          <a:latin typeface="+mn-ea"/>
                          <a:ea typeface="+mn-ea"/>
                        </a:rPr>
                        <a:t>ICT</a:t>
                      </a:r>
                      <a:r>
                        <a:rPr kumimoji="0" lang="ja-JP" altLang="en-US" sz="1600" b="0" i="0" u="none" strike="noStrike" cap="none" normalizeH="0" baseline="0" dirty="0">
                          <a:ln>
                            <a:noFill/>
                          </a:ln>
                          <a:solidFill>
                            <a:srgbClr val="000000"/>
                          </a:solidFill>
                          <a:effectLst/>
                          <a:latin typeface="+mn-ea"/>
                          <a:ea typeface="+mn-ea"/>
                        </a:rPr>
                        <a:t>である量子コンピューティングおよび</a:t>
                      </a:r>
                      <a:r>
                        <a:rPr kumimoji="0" lang="en-US" altLang="ja-JP" sz="1600" b="0" i="0" u="none" strike="noStrike" cap="none" normalizeH="0" baseline="0" dirty="0" err="1">
                          <a:ln>
                            <a:noFill/>
                          </a:ln>
                          <a:solidFill>
                            <a:srgbClr val="000000"/>
                          </a:solidFill>
                          <a:effectLst/>
                          <a:latin typeface="+mn-ea"/>
                          <a:ea typeface="+mn-ea"/>
                        </a:rPr>
                        <a:t>IoT</a:t>
                      </a:r>
                      <a:r>
                        <a:rPr kumimoji="0" lang="en-US" altLang="ja-JP" sz="1600" b="0" i="0" u="none" strike="noStrike" cap="none" normalizeH="0" baseline="0" dirty="0">
                          <a:ln>
                            <a:noFill/>
                          </a:ln>
                          <a:solidFill>
                            <a:srgbClr val="000000"/>
                          </a:solidFill>
                          <a:effectLst/>
                          <a:latin typeface="+mn-ea"/>
                          <a:ea typeface="+mn-ea"/>
                        </a:rPr>
                        <a:t>/</a:t>
                      </a:r>
                      <a:r>
                        <a:rPr kumimoji="0" lang="ja-JP" altLang="en-US" sz="1600" b="0" i="0" u="none" strike="noStrike" cap="none" normalizeH="0" baseline="0" dirty="0">
                          <a:ln>
                            <a:noFill/>
                          </a:ln>
                          <a:solidFill>
                            <a:srgbClr val="000000"/>
                          </a:solidFill>
                          <a:effectLst/>
                          <a:latin typeface="+mn-ea"/>
                          <a:ea typeface="+mn-ea"/>
                        </a:rPr>
                        <a:t>クラウド環境志向の情報セキュリティ基盤を研究しています。例えば利用者・サービス提供者の両者のプライバシー（データ解析機関の診断プログラムと患者の個人医療データ等）を保護しながらサービスの利活用を可能にする秘匿計算プロトコルや分散ネットワーク環境下で不正な利用者がいる前提でも正しく情報共有できるブロックチェーン応用プロトコル、また量子コンピューティング時代の情報セキュリティ技術も研究しています。</a:t>
                      </a:r>
                    </a:p>
                    <a:p>
                      <a:pPr marL="0" marR="0" lvl="0" indent="0" algn="l" defTabSz="449263" rtl="0" eaLnBrk="1" fontAlgn="base" latinLnBrk="0" hangingPunct="1">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ja-JP" altLang="en-US" sz="1600" b="0" i="0" u="none" strike="noStrike" cap="none" normalizeH="0" baseline="0" dirty="0">
                          <a:ln>
                            <a:noFill/>
                          </a:ln>
                          <a:solidFill>
                            <a:srgbClr val="000000"/>
                          </a:solidFill>
                          <a:effectLst/>
                          <a:latin typeface="+mn-ea"/>
                          <a:ea typeface="+mn-ea"/>
                        </a:rPr>
                        <a:t>　　　　　　連絡先：</a:t>
                      </a:r>
                      <a:r>
                        <a:rPr kumimoji="0" lang="en-US" altLang="ja-JP" sz="1600" b="0" i="0" u="none" strike="noStrike" cap="none" normalizeH="0" baseline="0" dirty="0">
                          <a:ln>
                            <a:noFill/>
                          </a:ln>
                          <a:solidFill>
                            <a:srgbClr val="000000"/>
                          </a:solidFill>
                          <a:effectLst/>
                          <a:latin typeface="+mn-ea"/>
                          <a:ea typeface="+mn-ea"/>
                        </a:rPr>
                        <a:t>059-231-9463</a:t>
                      </a:r>
                      <a:r>
                        <a:rPr kumimoji="0" lang="ja-JP" altLang="en-US" sz="1600" b="0" i="0" u="none" strike="noStrike" cap="none" normalizeH="0" baseline="0" dirty="0" err="1">
                          <a:ln>
                            <a:noFill/>
                          </a:ln>
                          <a:solidFill>
                            <a:srgbClr val="000000"/>
                          </a:solidFill>
                          <a:effectLst/>
                          <a:latin typeface="+mn-ea"/>
                          <a:ea typeface="+mn-ea"/>
                        </a:rPr>
                        <a:t>、</a:t>
                      </a:r>
                      <a:r>
                        <a:rPr kumimoji="0" lang="en-US" altLang="ja-JP" sz="1600" b="0" i="0" u="none" strike="noStrike" cap="none" normalizeH="0" baseline="0" dirty="0">
                          <a:ln>
                            <a:noFill/>
                          </a:ln>
                          <a:solidFill>
                            <a:srgbClr val="000000"/>
                          </a:solidFill>
                          <a:effectLst/>
                          <a:latin typeface="+mn-ea"/>
                          <a:ea typeface="+mn-ea"/>
                        </a:rPr>
                        <a:t> kawachi@cs.info.mie-u.ac.jp</a:t>
                      </a:r>
                    </a:p>
                  </a:txBody>
                  <a:tcPr marL="90000" marR="90000" marT="46802" marB="46802"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CECFE4"/>
                    </a:solidFill>
                  </a:tcPr>
                </a:tc>
                <a:extLst>
                  <a:ext uri="{0D108BD9-81ED-4DB2-BD59-A6C34878D82A}">
                    <a16:rowId xmlns:a16="http://schemas.microsoft.com/office/drawing/2014/main" xmlns="" val="284691064"/>
                  </a:ext>
                </a:extLst>
              </a:tr>
              <a:tr h="2152121">
                <a:tc>
                  <a:txBody>
                    <a:bodyPr/>
                    <a:lstStyle>
                      <a:lvl1pPr>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50" charset="-128"/>
                        </a:defRPr>
                      </a:lvl1pPr>
                      <a:lvl2pPr>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50" charset="-128"/>
                        </a:defRPr>
                      </a:lvl2pPr>
                      <a:lvl3pP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3pPr>
                      <a:lvl4pPr>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4pPr>
                      <a:lvl5pPr>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9pPr>
                    </a:lstStyle>
                    <a:p>
                      <a:pPr marL="0" marR="0" lvl="0" indent="0" algn="ctr" defTabSz="449263" rtl="0" eaLnBrk="1" fontAlgn="base" latinLnBrk="0" hangingPunct="1">
                        <a:lnSpc>
                          <a:spcPct val="8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ja-JP" altLang="ja-JP"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講師　</a:t>
                      </a:r>
                      <a:r>
                        <a:rPr kumimoji="0" lang="ja-JP" altLang="ja-JP" sz="1800" b="0" i="0" u="none" strike="noStrike" kern="1200" cap="none" normalizeH="0" baseline="0" dirty="0">
                          <a:ln>
                            <a:noFill/>
                          </a:ln>
                          <a:solidFill>
                            <a:srgbClr val="000000"/>
                          </a:solidFill>
                          <a:effectLst/>
                          <a:latin typeface="Calibri" panose="020F0502020204030204" pitchFamily="34" charset="0"/>
                          <a:ea typeface="ＭＳ Ｐゴシック" panose="020B0600070205080204" pitchFamily="50" charset="-128"/>
                          <a:cs typeface="+mn-cs"/>
                        </a:rPr>
                        <a:t>山田　俊行</a:t>
                      </a:r>
                      <a:endParaRPr kumimoji="0" lang="ja-JP" altLang="ja-JP"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txBody>
                  <a:tcPr marL="90000" marR="90000" marT="85665" marB="46802"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B9BBD9"/>
                    </a:solidFill>
                  </a:tcPr>
                </a:tc>
                <a:tc>
                  <a:txBody>
                    <a:bodyPr/>
                    <a:lstStyle>
                      <a:lvl1pPr>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50" charset="-128"/>
                        </a:defRPr>
                      </a:lvl1pPr>
                      <a:lvl2pPr>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50" charset="-128"/>
                        </a:defRPr>
                      </a:lvl2pPr>
                      <a:lvl3pP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3pPr>
                      <a:lvl4pPr>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4pPr>
                      <a:lvl5pPr>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9pPr>
                    </a:lstStyle>
                    <a:p>
                      <a:pPr marL="0" marR="0" lvl="0" indent="0" algn="l" defTabSz="449263" rtl="0" eaLnBrk="1" fontAlgn="base" latinLnBrk="0" hangingPunct="1">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ja-JP" altLang="en-US" sz="1500" b="0" i="0" u="none" strike="noStrike" kern="1200" cap="none" normalizeH="0" baseline="0" dirty="0">
                          <a:ln>
                            <a:noFill/>
                          </a:ln>
                          <a:solidFill>
                            <a:srgbClr val="000000"/>
                          </a:solidFill>
                          <a:effectLst/>
                          <a:latin typeface="+mn-ea"/>
                          <a:ea typeface="ＭＳ Ｐゴシック" panose="020B0600070205080204" pitchFamily="50" charset="-128"/>
                          <a:cs typeface="+mn-cs"/>
                        </a:rPr>
                        <a:t>　ソフトウェアを分析し、その理解を助け、正しさを検証するための、基盤技術を研究しています。例えば、</a:t>
                      </a:r>
                      <a:r>
                        <a:rPr kumimoji="0" lang="en-US" altLang="ja-JP" sz="1500" b="0" i="0" u="none" strike="noStrike" kern="1200" cap="none" normalizeH="0" baseline="0" dirty="0">
                          <a:ln>
                            <a:noFill/>
                          </a:ln>
                          <a:solidFill>
                            <a:srgbClr val="000000"/>
                          </a:solidFill>
                          <a:effectLst/>
                          <a:latin typeface="+mn-ea"/>
                          <a:ea typeface="ＭＳ Ｐゴシック" panose="020B0600070205080204" pitchFamily="50" charset="-128"/>
                          <a:cs typeface="+mn-cs"/>
                        </a:rPr>
                        <a:t>C</a:t>
                      </a:r>
                      <a:r>
                        <a:rPr kumimoji="0" lang="ja-JP" altLang="en-US" sz="1500" b="0" i="0" u="none" strike="noStrike" kern="1200" cap="none" normalizeH="0" baseline="0" dirty="0">
                          <a:ln>
                            <a:noFill/>
                          </a:ln>
                          <a:solidFill>
                            <a:srgbClr val="000000"/>
                          </a:solidFill>
                          <a:effectLst/>
                          <a:latin typeface="+mn-ea"/>
                          <a:ea typeface="ＭＳ Ｐゴシック" panose="020B0600070205080204" pitchFamily="50" charset="-128"/>
                          <a:cs typeface="+mn-cs"/>
                        </a:rPr>
                        <a:t>や</a:t>
                      </a:r>
                      <a:r>
                        <a:rPr kumimoji="0" lang="en-US" altLang="ja-JP" sz="1500" b="0" i="0" u="none" strike="noStrike" kern="1200" cap="none" normalizeH="0" baseline="0" dirty="0">
                          <a:ln>
                            <a:noFill/>
                          </a:ln>
                          <a:solidFill>
                            <a:srgbClr val="000000"/>
                          </a:solidFill>
                          <a:effectLst/>
                          <a:latin typeface="+mn-ea"/>
                          <a:ea typeface="ＭＳ Ｐゴシック" panose="020B0600070205080204" pitchFamily="50" charset="-128"/>
                          <a:cs typeface="+mn-cs"/>
                        </a:rPr>
                        <a:t>Java</a:t>
                      </a:r>
                      <a:r>
                        <a:rPr kumimoji="0" lang="ja-JP" altLang="en-US" sz="1500" b="0" i="0" u="none" strike="noStrike" kern="1200" cap="none" normalizeH="0" baseline="0" dirty="0">
                          <a:ln>
                            <a:noFill/>
                          </a:ln>
                          <a:solidFill>
                            <a:srgbClr val="000000"/>
                          </a:solidFill>
                          <a:effectLst/>
                          <a:latin typeface="+mn-ea"/>
                          <a:ea typeface="ＭＳ Ｐゴシック" panose="020B0600070205080204" pitchFamily="50" charset="-128"/>
                          <a:cs typeface="+mn-cs"/>
                        </a:rPr>
                        <a:t>等によるプログラムを対象として、誤りを自動的に見つけ、不正なプログラムの実行を未然に防ぐための解析法を研究しています。</a:t>
                      </a:r>
                    </a:p>
                    <a:p>
                      <a:pPr marL="0" marR="0" lvl="0" indent="0" algn="l" defTabSz="449263" rtl="0" eaLnBrk="1" fontAlgn="base" latinLnBrk="0" hangingPunct="1">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ja-JP" altLang="en-US" sz="1500" b="0" i="0" u="none" strike="noStrike" kern="1200" cap="none" normalizeH="0" baseline="0" dirty="0">
                          <a:ln>
                            <a:noFill/>
                          </a:ln>
                          <a:solidFill>
                            <a:srgbClr val="000000"/>
                          </a:solidFill>
                          <a:effectLst/>
                          <a:latin typeface="+mn-ea"/>
                          <a:ea typeface="ＭＳ Ｐゴシック" panose="020B0600070205080204" pitchFamily="50" charset="-128"/>
                          <a:cs typeface="+mn-cs"/>
                        </a:rPr>
                        <a:t>　また、高性能なソフトウェアの基礎となるアルゴリズムの研究をしています。例えば、経路計画問題など、最適な組み合わせを求める問題に対して、入力データの特徴を活かして最適解を短時間で求めるアルゴリズムなどを開発しています。</a:t>
                      </a:r>
                    </a:p>
                    <a:p>
                      <a:pPr marL="0" marR="0" lvl="0" indent="0" algn="l" defTabSz="449263" rtl="0" eaLnBrk="1" fontAlgn="base" latinLnBrk="0" hangingPunct="1">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ja-JP" altLang="en-US" sz="1500" b="0" i="0" u="none" strike="noStrike" kern="1200" cap="none" normalizeH="0" baseline="0" dirty="0">
                          <a:ln>
                            <a:noFill/>
                          </a:ln>
                          <a:solidFill>
                            <a:srgbClr val="000000"/>
                          </a:solidFill>
                          <a:effectLst/>
                          <a:latin typeface="+mn-ea"/>
                          <a:ea typeface="ＭＳ Ｐゴシック" panose="020B0600070205080204" pitchFamily="50" charset="-128"/>
                          <a:cs typeface="+mn-cs"/>
                        </a:rPr>
                        <a:t>　　　　　　連絡先：</a:t>
                      </a:r>
                      <a:r>
                        <a:rPr kumimoji="0" lang="en-US" altLang="ja-JP" sz="1500" b="0" i="0" u="none" strike="noStrike" kern="1200" cap="none" normalizeH="0" baseline="0" dirty="0">
                          <a:ln>
                            <a:noFill/>
                          </a:ln>
                          <a:solidFill>
                            <a:srgbClr val="000000"/>
                          </a:solidFill>
                          <a:effectLst/>
                          <a:latin typeface="+mn-ea"/>
                          <a:ea typeface="ＭＳ Ｐゴシック" panose="020B0600070205080204" pitchFamily="50" charset="-128"/>
                          <a:cs typeface="+mn-cs"/>
                        </a:rPr>
                        <a:t>059-231-9455</a:t>
                      </a:r>
                      <a:r>
                        <a:rPr kumimoji="0" lang="ja-JP" altLang="en-US" sz="1500" b="0" i="0" u="none" strike="noStrike" kern="1200" cap="none" normalizeH="0" baseline="0" dirty="0" err="1">
                          <a:ln>
                            <a:noFill/>
                          </a:ln>
                          <a:solidFill>
                            <a:srgbClr val="000000"/>
                          </a:solidFill>
                          <a:effectLst/>
                          <a:latin typeface="+mn-ea"/>
                          <a:ea typeface="ＭＳ Ｐゴシック" panose="020B0600070205080204" pitchFamily="50" charset="-128"/>
                          <a:cs typeface="+mn-cs"/>
                        </a:rPr>
                        <a:t>、</a:t>
                      </a:r>
                      <a:r>
                        <a:rPr kumimoji="0" lang="ja-JP" altLang="en-US" sz="1500" b="0" i="0" u="none" strike="noStrike" kern="1200" cap="none" normalizeH="0" baseline="0" dirty="0">
                          <a:ln>
                            <a:noFill/>
                          </a:ln>
                          <a:solidFill>
                            <a:srgbClr val="000000"/>
                          </a:solidFill>
                          <a:effectLst/>
                          <a:latin typeface="+mn-ea"/>
                          <a:ea typeface="ＭＳ Ｐゴシック" panose="020B0600070205080204" pitchFamily="50" charset="-128"/>
                          <a:cs typeface="+mn-cs"/>
                        </a:rPr>
                        <a:t> </a:t>
                      </a:r>
                      <a:r>
                        <a:rPr kumimoji="0" lang="en-US" altLang="ja-JP" sz="1500" b="0" i="0" u="none" strike="noStrike" kern="1200" cap="none" normalizeH="0" baseline="0" dirty="0">
                          <a:ln>
                            <a:noFill/>
                          </a:ln>
                          <a:solidFill>
                            <a:srgbClr val="000000"/>
                          </a:solidFill>
                          <a:effectLst/>
                          <a:latin typeface="+mn-ea"/>
                          <a:ea typeface="ＭＳ Ｐゴシック" panose="020B0600070205080204" pitchFamily="50" charset="-128"/>
                          <a:cs typeface="+mn-cs"/>
                        </a:rPr>
                        <a:t>toshi@cs.info.mie-u.ac.jp</a:t>
                      </a:r>
                    </a:p>
                  </a:txBody>
                  <a:tcPr marL="90000" marR="90000" marT="81347" marB="46802"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B9BBD9"/>
                    </a:solidFill>
                  </a:tcPr>
                </a:tc>
                <a:extLst>
                  <a:ext uri="{0D108BD9-81ED-4DB2-BD59-A6C34878D82A}">
                    <a16:rowId xmlns:a16="http://schemas.microsoft.com/office/drawing/2014/main" xmlns="" val="3778746198"/>
                  </a:ext>
                </a:extLst>
              </a:tr>
            </a:tbl>
          </a:graphicData>
        </a:graphic>
      </p:graphicFrame>
      <p:sp>
        <p:nvSpPr>
          <p:cNvPr id="12303" name="Rectangle 1"/>
          <p:cNvSpPr>
            <a:spLocks noChangeArrowheads="1"/>
          </p:cNvSpPr>
          <p:nvPr/>
        </p:nvSpPr>
        <p:spPr bwMode="auto">
          <a:xfrm>
            <a:off x="0" y="6455709"/>
            <a:ext cx="9144000" cy="402291"/>
          </a:xfrm>
          <a:prstGeom prst="rect">
            <a:avLst/>
          </a:prstGeom>
          <a:solidFill>
            <a:srgbClr val="4B4D8A"/>
          </a:solidFill>
          <a:ln w="9360" cap="sq">
            <a:solidFill>
              <a:srgbClr val="4A7EBB"/>
            </a:solidFill>
            <a:miter lim="800000"/>
            <a:headEnd/>
            <a:tailEnd/>
          </a:ln>
          <a:effectLst>
            <a:outerShdw dist="23040" dir="5400000" algn="ctr" rotWithShape="0">
              <a:srgbClr val="808080">
                <a:alpha val="35036"/>
              </a:srgbClr>
            </a:outerShdw>
          </a:effectLst>
        </p:spPr>
        <p:txBody>
          <a:bodyPr lIns="90000" tIns="46800" rIns="90000" bIns="46800" anchor="b">
            <a:spAutoFit/>
          </a:bodyPr>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spcAft>
                <a:spcPts val="3000"/>
              </a:spcAft>
              <a:buFontTx/>
              <a:buNone/>
            </a:pPr>
            <a:r>
              <a:rPr lang="ja-JP" altLang="en-US" sz="2000" b="1" dirty="0">
                <a:solidFill>
                  <a:srgbClr val="FFFFFF"/>
                </a:solidFill>
                <a:latin typeface="ＭＳ Ｐゴシック" panose="020B0600070205080204" pitchFamily="50" charset="-128"/>
                <a:ea typeface="ＭＳ ゴシック" panose="020B0609070205080204" pitchFamily="49" charset="-128"/>
              </a:rPr>
              <a:t>コンピュータソフトウェア</a:t>
            </a:r>
            <a:r>
              <a:rPr lang="ja-JP" altLang="ja-JP" sz="2000" b="1" dirty="0">
                <a:solidFill>
                  <a:srgbClr val="FFFFFF"/>
                </a:solidFill>
                <a:latin typeface="ＭＳ Ｐゴシック" panose="020B0600070205080204" pitchFamily="50" charset="-128"/>
                <a:ea typeface="ＭＳ ゴシック" panose="020B0609070205080204" pitchFamily="49" charset="-128"/>
              </a:rPr>
              <a:t>研究室</a:t>
            </a:r>
            <a:r>
              <a:rPr lang="ja-JP" altLang="en-US" sz="2000" b="1" dirty="0">
                <a:solidFill>
                  <a:srgbClr val="FFFFFF"/>
                </a:solidFill>
                <a:latin typeface="ＭＳ Ｐゴシック" panose="020B0600070205080204" pitchFamily="50" charset="-128"/>
                <a:ea typeface="ＭＳ ゴシック" panose="020B0609070205080204" pitchFamily="49" charset="-128"/>
              </a:rPr>
              <a:t>　 </a:t>
            </a:r>
            <a:r>
              <a:rPr lang="en-US" altLang="ja-JP" sz="2000" b="1" dirty="0" err="1">
                <a:solidFill>
                  <a:srgbClr val="FFFFFF"/>
                </a:solidFill>
                <a:latin typeface="Times New Roman" panose="02020603050405020304" pitchFamily="18" charset="0"/>
                <a:ea typeface="ＭＳ ゴシック" panose="020B0609070205080204" pitchFamily="49" charset="-128"/>
              </a:rPr>
              <a:t>ht</a:t>
            </a:r>
            <a:r>
              <a:rPr lang="ja-JP" altLang="ja-JP" sz="2000" b="1" dirty="0">
                <a:solidFill>
                  <a:srgbClr val="FFFFFF"/>
                </a:solidFill>
                <a:latin typeface="Times New Roman" panose="02020603050405020304" pitchFamily="18" charset="0"/>
                <a:ea typeface="ＭＳ ゴシック" panose="020B0609070205080204" pitchFamily="49" charset="-128"/>
              </a:rPr>
              <a:t>tp://www.cs.info.mie-u.ac.jp/index-j.html</a:t>
            </a:r>
            <a:endParaRPr lang="ja-JP" altLang="ja-JP" sz="1800" b="1" dirty="0">
              <a:solidFill>
                <a:srgbClr val="FFFFFF"/>
              </a:solidFill>
              <a:latin typeface="Times New Roman" panose="02020603050405020304" pitchFamily="18" charset="0"/>
              <a:ea typeface="ＭＳ ゴシック" panose="020B0609070205080204" pitchFamily="49"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924" y="2586406"/>
            <a:ext cx="1322389" cy="1589186"/>
          </a:xfrm>
          <a:prstGeom prst="rect">
            <a:avLst/>
          </a:prstGeom>
        </p:spPr>
      </p:pic>
      <p:pic>
        <p:nvPicPr>
          <p:cNvPr id="6"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2950" y="414338"/>
            <a:ext cx="1430338"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0" y="0"/>
            <a:ext cx="91440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200">
              <a:solidFill>
                <a:srgbClr val="000000"/>
              </a:solidFill>
              <a:latin typeface="Arial" panose="020B0604020202020204" pitchFamily="34" charset="0"/>
              <a:ea typeface="ＭＳ ゴシック" panose="020B0609070205080204" pitchFamily="49" charset="-128"/>
            </a:endParaRPr>
          </a:p>
          <a:p>
            <a:pPr>
              <a:spcBef>
                <a:spcPct val="0"/>
              </a:spcBef>
              <a:buFontTx/>
              <a:buNone/>
            </a:pPr>
            <a:endParaRPr lang="ja-JP" altLang="ja-JP" sz="1200">
              <a:solidFill>
                <a:srgbClr val="000000"/>
              </a:solidFill>
              <a:latin typeface="Arial" panose="020B0604020202020204" pitchFamily="34" charset="0"/>
              <a:ea typeface="ＭＳ ゴシック" panose="020B0609070205080204" pitchFamily="49" charset="-128"/>
            </a:endParaRPr>
          </a:p>
        </p:txBody>
      </p:sp>
      <p:sp>
        <p:nvSpPr>
          <p:cNvPr id="14339" name="Rectangle 3"/>
          <p:cNvSpPr>
            <a:spLocks noChangeArrowheads="1"/>
          </p:cNvSpPr>
          <p:nvPr/>
        </p:nvSpPr>
        <p:spPr bwMode="auto">
          <a:xfrm>
            <a:off x="0" y="-1588"/>
            <a:ext cx="9144000" cy="1290638"/>
          </a:xfrm>
          <a:prstGeom prst="rect">
            <a:avLst/>
          </a:prstGeom>
          <a:solidFill>
            <a:srgbClr val="4B4D8A"/>
          </a:solidFill>
          <a:ln w="9360" cap="sq">
            <a:solidFill>
              <a:srgbClr val="4A7EBB"/>
            </a:solidFill>
            <a:miter lim="800000"/>
            <a:headEnd/>
            <a:tailEnd/>
          </a:ln>
          <a:effectLst>
            <a:outerShdw dist="23040" dir="5400000" algn="ctr" rotWithShape="0">
              <a:srgbClr val="808080">
                <a:alpha val="35036"/>
              </a:srgbClr>
            </a:outerShdw>
          </a:effec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latin typeface="Arial" panose="020B0604020202020204" pitchFamily="34" charset="0"/>
            </a:endParaRPr>
          </a:p>
        </p:txBody>
      </p:sp>
      <p:sp>
        <p:nvSpPr>
          <p:cNvPr id="14340" name="Text Box 4"/>
          <p:cNvSpPr txBox="1">
            <a:spLocks noChangeArrowheads="1"/>
          </p:cNvSpPr>
          <p:nvPr/>
        </p:nvSpPr>
        <p:spPr bwMode="auto">
          <a:xfrm>
            <a:off x="0" y="835025"/>
            <a:ext cx="9121775"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ja-JP" sz="1800" b="1">
                <a:solidFill>
                  <a:srgbClr val="FFFFFF"/>
                </a:solidFill>
                <a:latin typeface="ＭＳ Ｐゴシック" panose="020B0600070205080204" pitchFamily="50" charset="-128"/>
                <a:ea typeface="ＭＳ ゴシック" panose="020B0609070205080204" pitchFamily="49" charset="-128"/>
              </a:rPr>
              <a:t>　</a:t>
            </a:r>
            <a:r>
              <a:rPr lang="ja-JP" altLang="en-US" sz="1800" b="1">
                <a:solidFill>
                  <a:srgbClr val="FFFFFF"/>
                </a:solidFill>
                <a:latin typeface="ＭＳ Ｐゴシック" panose="020B0600070205080204" pitchFamily="50" charset="-128"/>
                <a:ea typeface="ＭＳ ゴシック" panose="020B0609070205080204" pitchFamily="49" charset="-128"/>
              </a:rPr>
              <a:t>高木 一義</a:t>
            </a:r>
            <a:r>
              <a:rPr lang="ja-JP" altLang="ja-JP" sz="1800" b="1">
                <a:solidFill>
                  <a:srgbClr val="FFFFFF"/>
                </a:solidFill>
                <a:latin typeface="ＭＳ Ｐゴシック" panose="020B0600070205080204" pitchFamily="50" charset="-128"/>
                <a:ea typeface="ＭＳ ゴシック" panose="020B0609070205080204" pitchFamily="49" charset="-128"/>
              </a:rPr>
              <a:t>　</a:t>
            </a:r>
            <a:r>
              <a:rPr lang="ja-JP" altLang="en-US" sz="1800" b="1">
                <a:solidFill>
                  <a:srgbClr val="FFFFFF"/>
                </a:solidFill>
                <a:latin typeface="ＭＳ Ｐゴシック" panose="020B0600070205080204" pitchFamily="50" charset="-128"/>
                <a:ea typeface="ＭＳ ゴシック" panose="020B0609070205080204" pitchFamily="49" charset="-128"/>
              </a:rPr>
              <a:t>教授</a:t>
            </a:r>
            <a:r>
              <a:rPr lang="ja-JP" altLang="ja-JP" sz="1800" b="1">
                <a:solidFill>
                  <a:srgbClr val="FFFFFF"/>
                </a:solidFill>
                <a:latin typeface="ＭＳ Ｐゴシック" panose="020B0600070205080204" pitchFamily="50" charset="-128"/>
                <a:ea typeface="ＭＳ ゴシック" panose="020B0609070205080204" pitchFamily="49" charset="-128"/>
              </a:rPr>
              <a:t>　　大野 和彦　講師　　　</a:t>
            </a:r>
            <a:r>
              <a:rPr lang="ja-JP" altLang="ja-JP" sz="1600" b="1">
                <a:solidFill>
                  <a:srgbClr val="FFFFFF"/>
                </a:solidFill>
                <a:latin typeface="Times New Roman" panose="02020603050405020304" pitchFamily="18" charset="0"/>
                <a:ea typeface="ＭＳ ゴシック" panose="020B0609070205080204" pitchFamily="49" charset="-128"/>
              </a:rPr>
              <a:t>http://www.</a:t>
            </a:r>
            <a:r>
              <a:rPr lang="en-US" altLang="ja-JP" sz="1600" b="1">
                <a:solidFill>
                  <a:srgbClr val="FFFFFF"/>
                </a:solidFill>
                <a:latin typeface="Times New Roman" panose="02020603050405020304" pitchFamily="18" charset="0"/>
                <a:ea typeface="ＭＳ ゴシック" panose="020B0609070205080204" pitchFamily="49" charset="-128"/>
              </a:rPr>
              <a:t>arch</a:t>
            </a:r>
            <a:r>
              <a:rPr lang="ja-JP" altLang="ja-JP" sz="1600" b="1">
                <a:solidFill>
                  <a:srgbClr val="FFFFFF"/>
                </a:solidFill>
                <a:latin typeface="Times New Roman" panose="02020603050405020304" pitchFamily="18" charset="0"/>
                <a:ea typeface="ＭＳ ゴシック" panose="020B0609070205080204" pitchFamily="49" charset="-128"/>
              </a:rPr>
              <a:t>.info.mie-u.ac.jp/index.</a:t>
            </a:r>
            <a:r>
              <a:rPr lang="en-US" altLang="ja-JP" sz="1600" b="1">
                <a:solidFill>
                  <a:srgbClr val="FFFFFF"/>
                </a:solidFill>
                <a:latin typeface="Times New Roman" panose="02020603050405020304" pitchFamily="18" charset="0"/>
                <a:ea typeface="ＭＳ ゴシック" panose="020B0609070205080204" pitchFamily="49" charset="-128"/>
              </a:rPr>
              <a:t>cgi</a:t>
            </a:r>
            <a:endParaRPr lang="ja-JP" altLang="ja-JP" sz="1600" b="1">
              <a:solidFill>
                <a:srgbClr val="FFFFFF"/>
              </a:solidFill>
              <a:latin typeface="Times New Roman" panose="02020603050405020304" pitchFamily="18" charset="0"/>
              <a:ea typeface="ＭＳ ゴシック" panose="020B0609070205080204" pitchFamily="49" charset="-128"/>
            </a:endParaRPr>
          </a:p>
        </p:txBody>
      </p:sp>
      <p:sp>
        <p:nvSpPr>
          <p:cNvPr id="14341" name="Rectangle 5"/>
          <p:cNvSpPr>
            <a:spLocks noChangeArrowheads="1"/>
          </p:cNvSpPr>
          <p:nvPr/>
        </p:nvSpPr>
        <p:spPr bwMode="auto">
          <a:xfrm>
            <a:off x="193675" y="123825"/>
            <a:ext cx="6070600"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spcAft>
                <a:spcPts val="3000"/>
              </a:spcAft>
              <a:buFontTx/>
              <a:buNone/>
            </a:pPr>
            <a:r>
              <a:rPr lang="ja-JP" altLang="ja-JP" b="1">
                <a:solidFill>
                  <a:srgbClr val="FFFFFF"/>
                </a:solidFill>
              </a:rPr>
              <a:t>コンピュータ</a:t>
            </a:r>
            <a:r>
              <a:rPr lang="ja-JP" altLang="en-US" b="1">
                <a:solidFill>
                  <a:srgbClr val="FFFFFF"/>
                </a:solidFill>
              </a:rPr>
              <a:t>アーキテクチャ</a:t>
            </a:r>
            <a:r>
              <a:rPr lang="ja-JP" altLang="ja-JP" b="1">
                <a:solidFill>
                  <a:srgbClr val="FFFFFF"/>
                </a:solidFill>
                <a:latin typeface="ＭＳ Ｐゴシック" panose="020B0600070205080204" pitchFamily="50" charset="-128"/>
              </a:rPr>
              <a:t>研究室</a:t>
            </a:r>
          </a:p>
        </p:txBody>
      </p:sp>
      <p:pic>
        <p:nvPicPr>
          <p:cNvPr id="1434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050" y="3708400"/>
            <a:ext cx="2836863" cy="2139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250" y="3773488"/>
            <a:ext cx="2646363" cy="1987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4" name="Text Box 13"/>
          <p:cNvSpPr txBox="1">
            <a:spLocks noChangeArrowheads="1"/>
          </p:cNvSpPr>
          <p:nvPr/>
        </p:nvSpPr>
        <p:spPr bwMode="auto">
          <a:xfrm>
            <a:off x="3267075" y="6069013"/>
            <a:ext cx="2525713"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ja-JP" sz="1200">
                <a:solidFill>
                  <a:srgbClr val="000000"/>
                </a:solidFill>
                <a:latin typeface="Arial" panose="020B0604020202020204" pitchFamily="34" charset="0"/>
              </a:rPr>
              <a:t>安価な</a:t>
            </a:r>
            <a:r>
              <a:rPr lang="en-US" altLang="ja-JP" sz="1200">
                <a:solidFill>
                  <a:srgbClr val="000000"/>
                </a:solidFill>
                <a:latin typeface="Arial" panose="020B0604020202020204" pitchFamily="34" charset="0"/>
              </a:rPr>
              <a:t>PC</a:t>
            </a:r>
            <a:r>
              <a:rPr lang="ja-JP" altLang="ja-JP" sz="1200">
                <a:solidFill>
                  <a:srgbClr val="000000"/>
                </a:solidFill>
                <a:latin typeface="Arial" panose="020B0604020202020204" pitchFamily="34" charset="0"/>
              </a:rPr>
              <a:t>をネットワーク接続した</a:t>
            </a:r>
          </a:p>
          <a:p>
            <a:pPr>
              <a:spcBef>
                <a:spcPct val="0"/>
              </a:spcBef>
              <a:buFontTx/>
              <a:buNone/>
            </a:pPr>
            <a:r>
              <a:rPr lang="ja-JP" altLang="ja-JP" sz="1200">
                <a:solidFill>
                  <a:srgbClr val="000000"/>
                </a:solidFill>
                <a:latin typeface="Arial" panose="020B0604020202020204" pitchFamily="34" charset="0"/>
              </a:rPr>
              <a:t>高性能計算サーバ</a:t>
            </a:r>
          </a:p>
        </p:txBody>
      </p:sp>
      <p:sp>
        <p:nvSpPr>
          <p:cNvPr id="14345" name="Rectangle 14"/>
          <p:cNvSpPr>
            <a:spLocks noChangeArrowheads="1"/>
          </p:cNvSpPr>
          <p:nvPr/>
        </p:nvSpPr>
        <p:spPr bwMode="auto">
          <a:xfrm>
            <a:off x="6508750" y="6072188"/>
            <a:ext cx="1922463"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ja-JP" sz="1200">
                <a:solidFill>
                  <a:srgbClr val="000000"/>
                </a:solidFill>
                <a:latin typeface="Arial" panose="020B0604020202020204" pitchFamily="34" charset="0"/>
              </a:rPr>
              <a:t>汎用グラフィックボードを</a:t>
            </a:r>
          </a:p>
          <a:p>
            <a:pPr eaLnBrk="1" hangingPunct="1">
              <a:spcBef>
                <a:spcPct val="0"/>
              </a:spcBef>
              <a:buFontTx/>
              <a:buNone/>
            </a:pPr>
            <a:r>
              <a:rPr lang="ja-JP" altLang="ja-JP" sz="1200">
                <a:solidFill>
                  <a:srgbClr val="000000"/>
                </a:solidFill>
                <a:latin typeface="Arial" panose="020B0604020202020204" pitchFamily="34" charset="0"/>
              </a:rPr>
              <a:t>用いた高速計算</a:t>
            </a:r>
          </a:p>
        </p:txBody>
      </p:sp>
      <p:pic>
        <p:nvPicPr>
          <p:cNvPr id="1434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763" y="3698875"/>
            <a:ext cx="2549525" cy="2132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7" name="Text Box 16"/>
          <p:cNvSpPr txBox="1">
            <a:spLocks noChangeArrowheads="1"/>
          </p:cNvSpPr>
          <p:nvPr/>
        </p:nvSpPr>
        <p:spPr bwMode="auto">
          <a:xfrm>
            <a:off x="339725" y="6075363"/>
            <a:ext cx="2525713"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ja-JP" sz="1200">
                <a:solidFill>
                  <a:srgbClr val="000000"/>
                </a:solidFill>
                <a:latin typeface="Arial" panose="020B0604020202020204" pitchFamily="34" charset="0"/>
              </a:rPr>
              <a:t>ディジタル回路設計ツールと設計フローの構築</a:t>
            </a:r>
          </a:p>
        </p:txBody>
      </p:sp>
      <p:sp>
        <p:nvSpPr>
          <p:cNvPr id="14348" name="Text Box 2"/>
          <p:cNvSpPr txBox="1">
            <a:spLocks noChangeArrowheads="1"/>
          </p:cNvSpPr>
          <p:nvPr/>
        </p:nvSpPr>
        <p:spPr bwMode="auto">
          <a:xfrm>
            <a:off x="258763" y="1447800"/>
            <a:ext cx="8604250" cy="1817688"/>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ja-JP" sz="1600" b="1" u="sng" dirty="0">
                <a:solidFill>
                  <a:srgbClr val="4B4D8A"/>
                </a:solidFill>
                <a:latin typeface="+mn-ea"/>
                <a:ea typeface="+mn-ea"/>
              </a:rPr>
              <a:t>研究室概要：</a:t>
            </a:r>
            <a:r>
              <a:rPr lang="en-US" altLang="ja-JP" sz="1600" b="1" u="sng" dirty="0">
                <a:solidFill>
                  <a:srgbClr val="4B4D8A"/>
                </a:solidFill>
                <a:latin typeface="+mn-ea"/>
                <a:ea typeface="+mn-ea"/>
              </a:rPr>
              <a:t> </a:t>
            </a:r>
          </a:p>
          <a:p>
            <a:pPr>
              <a:spcBef>
                <a:spcPct val="0"/>
              </a:spcBef>
              <a:buFontTx/>
              <a:buNone/>
            </a:pPr>
            <a:r>
              <a:rPr lang="ja-JP" altLang="ja-JP" sz="1600" dirty="0">
                <a:solidFill>
                  <a:srgbClr val="000000"/>
                </a:solidFill>
                <a:latin typeface="+mn-ea"/>
                <a:ea typeface="+mn-ea"/>
              </a:rPr>
              <a:t>　高性能・高効率計算を実現するための、コンピュータの構成と設計手法、ソフトウェアの高性能化と開発手法に関する研究を行っている。</a:t>
            </a:r>
            <a:r>
              <a:rPr lang="en-US" altLang="ja-JP" sz="1600" dirty="0">
                <a:solidFill>
                  <a:srgbClr val="0000FF"/>
                </a:solidFill>
                <a:latin typeface="+mn-ea"/>
                <a:ea typeface="+mn-ea"/>
              </a:rPr>
              <a:t/>
            </a:r>
            <a:br>
              <a:rPr lang="en-US" altLang="ja-JP" sz="1600" dirty="0">
                <a:solidFill>
                  <a:srgbClr val="0000FF"/>
                </a:solidFill>
                <a:latin typeface="+mn-ea"/>
                <a:ea typeface="+mn-ea"/>
              </a:rPr>
            </a:br>
            <a:r>
              <a:rPr lang="en-US" altLang="ja-JP" sz="1600" dirty="0">
                <a:solidFill>
                  <a:srgbClr val="0000FF"/>
                </a:solidFill>
                <a:latin typeface="+mn-ea"/>
                <a:ea typeface="+mn-ea"/>
              </a:rPr>
              <a:t/>
            </a:r>
            <a:br>
              <a:rPr lang="en-US" altLang="ja-JP" sz="1600" dirty="0">
                <a:solidFill>
                  <a:srgbClr val="0000FF"/>
                </a:solidFill>
                <a:latin typeface="+mn-ea"/>
                <a:ea typeface="+mn-ea"/>
              </a:rPr>
            </a:br>
            <a:r>
              <a:rPr lang="ja-JP" altLang="ja-JP" sz="1600" b="1" u="sng" dirty="0">
                <a:solidFill>
                  <a:srgbClr val="4B4D8A"/>
                </a:solidFill>
                <a:latin typeface="+mn-ea"/>
                <a:ea typeface="+mn-ea"/>
              </a:rPr>
              <a:t>産学連携が可能な研究テーマ：</a:t>
            </a:r>
            <a:r>
              <a:rPr lang="ja-JP" altLang="ja-JP" sz="1600" dirty="0">
                <a:solidFill>
                  <a:srgbClr val="0000FF"/>
                </a:solidFill>
                <a:latin typeface="+mn-ea"/>
                <a:ea typeface="+mn-ea"/>
              </a:rPr>
              <a:t>　</a:t>
            </a:r>
          </a:p>
          <a:p>
            <a:pPr>
              <a:spcBef>
                <a:spcPct val="0"/>
              </a:spcBef>
              <a:buFontTx/>
              <a:buNone/>
            </a:pPr>
            <a:r>
              <a:rPr lang="ja-JP" altLang="ja-JP" sz="1600" dirty="0">
                <a:solidFill>
                  <a:srgbClr val="000000"/>
                </a:solidFill>
                <a:latin typeface="+mn-ea"/>
                <a:ea typeface="+mn-ea"/>
              </a:rPr>
              <a:t>　</a:t>
            </a:r>
            <a:r>
              <a:rPr lang="en-US" altLang="ja-JP" sz="1600" dirty="0" err="1">
                <a:solidFill>
                  <a:srgbClr val="000000"/>
                </a:solidFill>
                <a:latin typeface="+mn-ea"/>
                <a:ea typeface="+mn-ea"/>
              </a:rPr>
              <a:t>ディジタル回路設計、組込みシステム設計、設計支援環境、PC</a:t>
            </a:r>
            <a:r>
              <a:rPr lang="ja-JP" altLang="en-US" sz="1600" dirty="0">
                <a:solidFill>
                  <a:srgbClr val="000000"/>
                </a:solidFill>
                <a:latin typeface="+mn-ea"/>
                <a:ea typeface="+mn-ea"/>
              </a:rPr>
              <a:t>クラスタや</a:t>
            </a:r>
            <a:r>
              <a:rPr lang="en-US" altLang="ja-JP" sz="1600" dirty="0" err="1">
                <a:solidFill>
                  <a:srgbClr val="000000"/>
                </a:solidFill>
                <a:latin typeface="+mn-ea"/>
                <a:ea typeface="+mn-ea"/>
              </a:rPr>
              <a:t>GPUを用いた高性能計算、大規模シミュレーション、Androidアプリ開発</a:t>
            </a:r>
            <a:endParaRPr lang="en-US" altLang="ja-JP" sz="1600" dirty="0">
              <a:solidFill>
                <a:srgbClr val="000000"/>
              </a:solidFill>
              <a:latin typeface="+mn-ea"/>
              <a:ea typeface="+mn-ea"/>
            </a:endParaRPr>
          </a:p>
        </p:txBody>
      </p:sp>
    </p:spTree>
    <p:extLst>
      <p:ext uri="{BB962C8B-B14F-4D97-AF65-F5344CB8AC3E}">
        <p14:creationId xmlns:p14="http://schemas.microsoft.com/office/powerpoint/2010/main" val="20312644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7" name="Rectangle 26"/>
          <p:cNvSpPr>
            <a:spLocks noChangeArrowheads="1"/>
          </p:cNvSpPr>
          <p:nvPr/>
        </p:nvSpPr>
        <p:spPr bwMode="auto">
          <a:xfrm>
            <a:off x="742950" y="2663825"/>
            <a:ext cx="1427163" cy="1487488"/>
          </a:xfrm>
          <a:prstGeom prst="rect">
            <a:avLst/>
          </a:prstGeom>
          <a:gradFill rotWithShape="0">
            <a:gsLst>
              <a:gs pos="0">
                <a:srgbClr val="9BC1FF"/>
              </a:gs>
              <a:gs pos="100000">
                <a:srgbClr val="3F80CD"/>
              </a:gs>
            </a:gsLst>
            <a:lin ang="5400000" scaled="1"/>
          </a:gradFill>
          <a:ln w="9360" cap="sq">
            <a:solidFill>
              <a:srgbClr val="4A7EBB"/>
            </a:solidFill>
            <a:miter lim="800000"/>
            <a:headEnd/>
            <a:tailEnd/>
          </a:ln>
          <a:effectLst>
            <a:outerShdw dist="23040" dir="5400000" algn="ctr" rotWithShape="0">
              <a:srgbClr val="000000">
                <a:alpha val="35036"/>
              </a:srgbClr>
            </a:outerShdw>
          </a:effectLst>
        </p:spPr>
        <p:txBody>
          <a:bodyPr lIns="90000" tIns="46800" rIns="90000" bIns="46800" anchor="ctr"/>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ja-JP" sz="1800">
                <a:solidFill>
                  <a:srgbClr val="FFFFFF"/>
                </a:solidFill>
              </a:rPr>
              <a:t>顔写真</a:t>
            </a:r>
          </a:p>
        </p:txBody>
      </p:sp>
      <p:sp>
        <p:nvSpPr>
          <p:cNvPr id="16398" name="Rectangle 26"/>
          <p:cNvSpPr>
            <a:spLocks noChangeArrowheads="1"/>
          </p:cNvSpPr>
          <p:nvPr/>
        </p:nvSpPr>
        <p:spPr bwMode="auto">
          <a:xfrm>
            <a:off x="742950" y="404813"/>
            <a:ext cx="1427163" cy="1487487"/>
          </a:xfrm>
          <a:prstGeom prst="rect">
            <a:avLst/>
          </a:prstGeom>
          <a:gradFill rotWithShape="0">
            <a:gsLst>
              <a:gs pos="0">
                <a:srgbClr val="9BC1FF"/>
              </a:gs>
              <a:gs pos="100000">
                <a:srgbClr val="3F80CD"/>
              </a:gs>
            </a:gsLst>
            <a:lin ang="5400000" scaled="1"/>
          </a:gradFill>
          <a:ln w="9360" cap="sq">
            <a:solidFill>
              <a:srgbClr val="4A7EBB"/>
            </a:solidFill>
            <a:miter lim="800000"/>
            <a:headEnd/>
            <a:tailEnd/>
          </a:ln>
          <a:effectLst>
            <a:outerShdw dist="23040" dir="5400000" algn="ctr" rotWithShape="0">
              <a:srgbClr val="000000">
                <a:alpha val="35036"/>
              </a:srgbClr>
            </a:outerShdw>
          </a:effectLst>
        </p:spPr>
        <p:txBody>
          <a:bodyPr lIns="90000" tIns="46800" rIns="90000" bIns="46800" anchor="ctr"/>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ja-JP" sz="1800">
                <a:solidFill>
                  <a:srgbClr val="FFFFFF"/>
                </a:solidFill>
              </a:rPr>
              <a:t>顔写真</a:t>
            </a:r>
          </a:p>
        </p:txBody>
      </p:sp>
      <p:sp>
        <p:nvSpPr>
          <p:cNvPr id="16399" name="Rectangle 1"/>
          <p:cNvSpPr>
            <a:spLocks noChangeArrowheads="1"/>
          </p:cNvSpPr>
          <p:nvPr/>
        </p:nvSpPr>
        <p:spPr bwMode="auto">
          <a:xfrm>
            <a:off x="0" y="6456363"/>
            <a:ext cx="9144000" cy="401637"/>
          </a:xfrm>
          <a:prstGeom prst="rect">
            <a:avLst/>
          </a:prstGeom>
          <a:solidFill>
            <a:srgbClr val="4B4D8A"/>
          </a:solidFill>
          <a:ln w="9360" cap="sq">
            <a:solidFill>
              <a:srgbClr val="4A7EBB"/>
            </a:solidFill>
            <a:miter lim="800000"/>
            <a:headEnd/>
            <a:tailEnd/>
          </a:ln>
          <a:effectLst>
            <a:outerShdw dist="23040" dir="5400000" algn="ctr" rotWithShape="0">
              <a:srgbClr val="808080">
                <a:alpha val="35036"/>
              </a:srgbClr>
            </a:outerShdw>
          </a:effectLst>
        </p:spPr>
        <p:txBody>
          <a:bodyPr lIns="90000" tIns="46800" rIns="90000" bIns="46800" anchor="b">
            <a:spAutoFit/>
          </a:bodyPr>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spcAft>
                <a:spcPts val="3000"/>
              </a:spcAft>
              <a:buFontTx/>
              <a:buNone/>
            </a:pPr>
            <a:r>
              <a:rPr lang="ja-JP" altLang="en-US" sz="2000" b="1" dirty="0">
                <a:solidFill>
                  <a:srgbClr val="FFFFFF"/>
                </a:solidFill>
                <a:latin typeface="ＭＳ Ｐゴシック" panose="020B0600070205080204" pitchFamily="50" charset="-128"/>
                <a:ea typeface="ＭＳ ゴシック" panose="020B0609070205080204" pitchFamily="49" charset="-128"/>
              </a:rPr>
              <a:t> コンピュータアーキテクチャ</a:t>
            </a:r>
            <a:r>
              <a:rPr lang="ja-JP" altLang="ja-JP" sz="2000" b="1" dirty="0">
                <a:solidFill>
                  <a:srgbClr val="FFFFFF"/>
                </a:solidFill>
                <a:latin typeface="ＭＳ Ｐゴシック" panose="020B0600070205080204" pitchFamily="50" charset="-128"/>
                <a:ea typeface="ＭＳ ゴシック" panose="020B0609070205080204" pitchFamily="49" charset="-128"/>
              </a:rPr>
              <a:t>研究室</a:t>
            </a:r>
            <a:r>
              <a:rPr lang="ja-JP" altLang="en-US" sz="2000" b="1" dirty="0">
                <a:solidFill>
                  <a:srgbClr val="FFFFFF"/>
                </a:solidFill>
                <a:latin typeface="ＭＳ Ｐゴシック" panose="020B0600070205080204" pitchFamily="50" charset="-128"/>
                <a:ea typeface="ＭＳ ゴシック" panose="020B0609070205080204" pitchFamily="49" charset="-128"/>
              </a:rPr>
              <a:t>   </a:t>
            </a:r>
            <a:r>
              <a:rPr lang="en-US" altLang="ja-JP" sz="2000" b="1" dirty="0" err="1">
                <a:solidFill>
                  <a:srgbClr val="FFFFFF"/>
                </a:solidFill>
                <a:latin typeface="Times New Roman" panose="02020603050405020304" pitchFamily="18" charset="0"/>
                <a:ea typeface="ＭＳ ゴシック" panose="020B0609070205080204" pitchFamily="49" charset="-128"/>
              </a:rPr>
              <a:t>ht</a:t>
            </a:r>
            <a:r>
              <a:rPr lang="ja-JP" altLang="ja-JP" sz="2000" b="1" dirty="0">
                <a:solidFill>
                  <a:srgbClr val="FFFFFF"/>
                </a:solidFill>
                <a:latin typeface="Times New Roman" panose="02020603050405020304" pitchFamily="18" charset="0"/>
                <a:ea typeface="ＭＳ ゴシック" panose="020B0609070205080204" pitchFamily="49" charset="-128"/>
              </a:rPr>
              <a:t>tp://www.</a:t>
            </a:r>
            <a:r>
              <a:rPr lang="en-US" altLang="ja-JP" sz="2000" b="1" dirty="0">
                <a:solidFill>
                  <a:srgbClr val="FFFFFF"/>
                </a:solidFill>
                <a:latin typeface="Times New Roman" panose="02020603050405020304" pitchFamily="18" charset="0"/>
                <a:ea typeface="ＭＳ ゴシック" panose="020B0609070205080204" pitchFamily="49" charset="-128"/>
              </a:rPr>
              <a:t>arch</a:t>
            </a:r>
            <a:r>
              <a:rPr lang="ja-JP" altLang="ja-JP" sz="2000" b="1" dirty="0" err="1">
                <a:solidFill>
                  <a:srgbClr val="FFFFFF"/>
                </a:solidFill>
                <a:latin typeface="Times New Roman" panose="02020603050405020304" pitchFamily="18" charset="0"/>
                <a:ea typeface="ＭＳ ゴシック" panose="020B0609070205080204" pitchFamily="49" charset="-128"/>
              </a:rPr>
              <a:t>.</a:t>
            </a:r>
            <a:r>
              <a:rPr lang="ja-JP" altLang="ja-JP" sz="2000" b="1" dirty="0">
                <a:solidFill>
                  <a:srgbClr val="FFFFFF"/>
                </a:solidFill>
                <a:latin typeface="Times New Roman" panose="02020603050405020304" pitchFamily="18" charset="0"/>
                <a:ea typeface="ＭＳ ゴシック" panose="020B0609070205080204" pitchFamily="49" charset="-128"/>
              </a:rPr>
              <a:t>info.mie-u.ac.jp/index.</a:t>
            </a:r>
            <a:r>
              <a:rPr lang="en-US" altLang="ja-JP" sz="2000" b="1" dirty="0" err="1">
                <a:solidFill>
                  <a:srgbClr val="FFFFFF"/>
                </a:solidFill>
                <a:latin typeface="Times New Roman" panose="02020603050405020304" pitchFamily="18" charset="0"/>
                <a:ea typeface="ＭＳ ゴシック" panose="020B0609070205080204" pitchFamily="49" charset="-128"/>
              </a:rPr>
              <a:t>cgi</a:t>
            </a:r>
            <a:endParaRPr lang="ja-JP" altLang="ja-JP" sz="1800" b="1" dirty="0">
              <a:solidFill>
                <a:srgbClr val="FFFFFF"/>
              </a:solidFill>
              <a:latin typeface="Times New Roman" panose="02020603050405020304" pitchFamily="18" charset="0"/>
              <a:ea typeface="ＭＳ ゴシック" panose="020B0609070205080204" pitchFamily="49" charset="-128"/>
            </a:endParaRPr>
          </a:p>
        </p:txBody>
      </p:sp>
      <p:graphicFrame>
        <p:nvGraphicFramePr>
          <p:cNvPr id="6" name="Group 2"/>
          <p:cNvGraphicFramePr>
            <a:graphicFrameLocks noGrp="1"/>
          </p:cNvGraphicFramePr>
          <p:nvPr>
            <p:extLst>
              <p:ext uri="{D42A27DB-BD31-4B8C-83A1-F6EECF244321}">
                <p14:modId xmlns:p14="http://schemas.microsoft.com/office/powerpoint/2010/main" val="1811109275"/>
              </p:ext>
            </p:extLst>
          </p:nvPr>
        </p:nvGraphicFramePr>
        <p:xfrm>
          <a:off x="0" y="-1"/>
          <a:ext cx="9145588" cy="4304242"/>
        </p:xfrm>
        <a:graphic>
          <a:graphicData uri="http://schemas.openxmlformats.org/drawingml/2006/table">
            <a:tbl>
              <a:tblPr/>
              <a:tblGrid>
                <a:gridCol w="2924175">
                  <a:extLst>
                    <a:ext uri="{9D8B030D-6E8A-4147-A177-3AD203B41FA5}">
                      <a16:colId xmlns:a16="http://schemas.microsoft.com/office/drawing/2014/main" xmlns="" val="1986809450"/>
                    </a:ext>
                  </a:extLst>
                </a:gridCol>
                <a:gridCol w="6221413">
                  <a:extLst>
                    <a:ext uri="{9D8B030D-6E8A-4147-A177-3AD203B41FA5}">
                      <a16:colId xmlns:a16="http://schemas.microsoft.com/office/drawing/2014/main" xmlns="" val="4270508016"/>
                    </a:ext>
                  </a:extLst>
                </a:gridCol>
              </a:tblGrid>
              <a:tr h="2152121">
                <a:tc>
                  <a:txBody>
                    <a:bodyPr/>
                    <a:lstStyle>
                      <a:lvl1pPr>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50" charset="-128"/>
                        </a:defRPr>
                      </a:lvl1pPr>
                      <a:lvl2pPr>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50" charset="-128"/>
                        </a:defRPr>
                      </a:lvl2pPr>
                      <a:lvl3pP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3pPr>
                      <a:lvl4pPr>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4pPr>
                      <a:lvl5pPr>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9pPr>
                    </a:lstStyle>
                    <a:p>
                      <a:pPr marL="0" marR="0" lvl="0" indent="0" algn="ctr" defTabSz="449263" rtl="0" eaLnBrk="1" fontAlgn="base" latinLnBrk="0" hangingPunct="1">
                        <a:lnSpc>
                          <a:spcPct val="8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ja-JP"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教授</a:t>
                      </a:r>
                      <a:r>
                        <a:rPr kumimoji="0" lang="ja-JP" altLang="ja-JP"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r>
                        <a:rPr kumimoji="0" lang="ja-JP"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高木　一義</a:t>
                      </a:r>
                      <a:endParaRPr kumimoji="0" lang="ja-JP" altLang="ja-JP"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p>
                      <a:pPr marL="0" marR="0" lvl="0" indent="0" algn="l" defTabSz="449263" rtl="0" eaLnBrk="1" fontAlgn="base" latinLnBrk="0" hangingPunct="1">
                        <a:lnSpc>
                          <a:spcPct val="8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ja-JP"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txBody>
                  <a:tcPr marL="90000" marR="90000" marT="85665" marB="46802"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CECFE4"/>
                    </a:solidFill>
                  </a:tcPr>
                </a:tc>
                <a:tc>
                  <a:txBody>
                    <a:bodyPr/>
                    <a:lstStyle>
                      <a:lvl1pPr>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50" charset="-128"/>
                        </a:defRPr>
                      </a:lvl1pPr>
                      <a:lvl2pPr>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50" charset="-128"/>
                        </a:defRPr>
                      </a:lvl2pPr>
                      <a:lvl3pP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3pPr>
                      <a:lvl4pPr>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4pPr>
                      <a:lvl5pPr>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9pPr>
                    </a:lstStyle>
                    <a:p>
                      <a:pPr marL="0" marR="0" lvl="0" indent="0" algn="l" defTabSz="449263" rtl="0" eaLnBrk="1" fontAlgn="base" latinLnBrk="0" hangingPunct="1">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ja-JP" altLang="en-US" sz="1600" b="0" i="0" u="none" strike="noStrike" cap="none" normalizeH="0" baseline="0" dirty="0">
                          <a:ln>
                            <a:noFill/>
                          </a:ln>
                          <a:solidFill>
                            <a:srgbClr val="000000"/>
                          </a:solidFill>
                          <a:effectLst/>
                          <a:latin typeface="+mn-ea"/>
                          <a:ea typeface="+mn-ea"/>
                        </a:rPr>
                        <a:t>　　超伝導ディジタル回路の設計および設計支援に関する研究を行っています。特定の設計条件下での最適なデータ処理方式の設計、および、設計環境の構築がテーマであり、一般の</a:t>
                      </a:r>
                      <a:r>
                        <a:rPr kumimoji="0" lang="en-US" altLang="ja-JP" sz="1600" b="0" i="0" u="none" strike="noStrike" cap="none" normalizeH="0" baseline="0" dirty="0">
                          <a:ln>
                            <a:noFill/>
                          </a:ln>
                          <a:solidFill>
                            <a:srgbClr val="000000"/>
                          </a:solidFill>
                          <a:effectLst/>
                          <a:latin typeface="+mn-ea"/>
                          <a:ea typeface="+mn-ea"/>
                        </a:rPr>
                        <a:t>CMOS</a:t>
                      </a:r>
                      <a:r>
                        <a:rPr kumimoji="0" lang="ja-JP" altLang="en-US" sz="1600" b="0" i="0" u="none" strike="noStrike" cap="none" normalizeH="0" baseline="0" dirty="0">
                          <a:ln>
                            <a:noFill/>
                          </a:ln>
                          <a:solidFill>
                            <a:srgbClr val="000000"/>
                          </a:solidFill>
                          <a:effectLst/>
                          <a:latin typeface="+mn-ea"/>
                          <a:ea typeface="+mn-ea"/>
                        </a:rPr>
                        <a:t>ディジタル回路の設計と考え方は共通します。</a:t>
                      </a:r>
                    </a:p>
                    <a:p>
                      <a:pPr marL="0" marR="0" lvl="0" indent="0" algn="l" defTabSz="449263" rtl="0" eaLnBrk="1" fontAlgn="base" latinLnBrk="0" hangingPunct="1">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ja-JP" altLang="en-US" sz="1600" b="0" i="0" u="none" strike="noStrike" cap="none" normalizeH="0" baseline="0" dirty="0">
                          <a:ln>
                            <a:noFill/>
                          </a:ln>
                          <a:solidFill>
                            <a:srgbClr val="000000"/>
                          </a:solidFill>
                          <a:effectLst/>
                          <a:latin typeface="+mn-ea"/>
                          <a:ea typeface="+mn-ea"/>
                        </a:rPr>
                        <a:t>　組込みシステムに関しては、特にＬｉｎｕｘシステムと</a:t>
                      </a:r>
                      <a:r>
                        <a:rPr kumimoji="0" lang="en-US" altLang="ja-JP" sz="1600" b="0" i="0" u="none" strike="noStrike" cap="none" normalizeH="0" baseline="0" dirty="0">
                          <a:ln>
                            <a:noFill/>
                          </a:ln>
                          <a:solidFill>
                            <a:srgbClr val="000000"/>
                          </a:solidFill>
                          <a:effectLst/>
                          <a:latin typeface="+mn-ea"/>
                          <a:ea typeface="+mn-ea"/>
                        </a:rPr>
                        <a:t>FPGA</a:t>
                      </a:r>
                      <a:r>
                        <a:rPr kumimoji="0" lang="ja-JP" altLang="en-US" sz="1600" b="0" i="0" u="none" strike="noStrike" cap="none" normalizeH="0" baseline="0" dirty="0">
                          <a:ln>
                            <a:noFill/>
                          </a:ln>
                          <a:solidFill>
                            <a:srgbClr val="000000"/>
                          </a:solidFill>
                          <a:effectLst/>
                          <a:latin typeface="+mn-ea"/>
                          <a:ea typeface="+mn-ea"/>
                        </a:rPr>
                        <a:t>応用に取り組んでいます。</a:t>
                      </a:r>
                      <a:endParaRPr kumimoji="0" lang="en-US" altLang="ja-JP" sz="1600" b="0" i="0" u="none" strike="noStrike" cap="none" normalizeH="0" baseline="0" dirty="0">
                        <a:ln>
                          <a:noFill/>
                        </a:ln>
                        <a:solidFill>
                          <a:srgbClr val="000000"/>
                        </a:solidFill>
                        <a:effectLst/>
                        <a:latin typeface="+mn-ea"/>
                        <a:ea typeface="+mn-ea"/>
                      </a:endParaRPr>
                    </a:p>
                    <a:p>
                      <a:pPr marL="0" marR="0" lvl="0" indent="0" algn="l" defTabSz="449263" rtl="0" eaLnBrk="1" fontAlgn="base" latinLnBrk="0" hangingPunct="1">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ja-JP" altLang="en-US" sz="1600" b="0" i="0" u="none" strike="noStrike" cap="none" normalizeH="0" baseline="0" dirty="0">
                        <a:ln>
                          <a:noFill/>
                        </a:ln>
                        <a:solidFill>
                          <a:srgbClr val="000000"/>
                        </a:solidFill>
                        <a:effectLst/>
                        <a:latin typeface="+mn-ea"/>
                        <a:ea typeface="+mn-ea"/>
                      </a:endParaRPr>
                    </a:p>
                    <a:p>
                      <a:pPr marL="0" marR="0" lvl="0" indent="0" algn="l" defTabSz="449263" rtl="0" eaLnBrk="1" fontAlgn="base" latinLnBrk="0" hangingPunct="1">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ja-JP" altLang="en-US" sz="1600" b="0" i="0" u="none" strike="noStrike" cap="none" normalizeH="0" baseline="0" dirty="0">
                          <a:ln>
                            <a:noFill/>
                          </a:ln>
                          <a:solidFill>
                            <a:srgbClr val="000000"/>
                          </a:solidFill>
                          <a:effectLst/>
                          <a:latin typeface="+mn-ea"/>
                          <a:ea typeface="+mn-ea"/>
                        </a:rPr>
                        <a:t>　　　　　　連絡先：</a:t>
                      </a:r>
                      <a:r>
                        <a:rPr kumimoji="0" lang="en-US" altLang="ja-JP" sz="1600" b="0" i="0" u="none" strike="noStrike" cap="none" normalizeH="0" baseline="0" dirty="0">
                          <a:ln>
                            <a:noFill/>
                          </a:ln>
                          <a:solidFill>
                            <a:srgbClr val="000000"/>
                          </a:solidFill>
                          <a:effectLst/>
                          <a:latin typeface="+mn-ea"/>
                          <a:ea typeface="+mn-ea"/>
                        </a:rPr>
                        <a:t>059-231-9725</a:t>
                      </a:r>
                      <a:r>
                        <a:rPr kumimoji="0" lang="ja-JP" altLang="en-US" sz="1600" b="0" i="0" u="none" strike="noStrike" cap="none" normalizeH="0" baseline="0" dirty="0" err="1">
                          <a:ln>
                            <a:noFill/>
                          </a:ln>
                          <a:solidFill>
                            <a:srgbClr val="000000"/>
                          </a:solidFill>
                          <a:effectLst/>
                          <a:latin typeface="+mn-ea"/>
                          <a:ea typeface="+mn-ea"/>
                        </a:rPr>
                        <a:t>、</a:t>
                      </a:r>
                      <a:r>
                        <a:rPr kumimoji="0" lang="en-US" altLang="ja-JP" sz="1600" b="0" i="0" u="none" strike="noStrike" cap="none" normalizeH="0" baseline="0" dirty="0">
                          <a:ln>
                            <a:noFill/>
                          </a:ln>
                          <a:solidFill>
                            <a:srgbClr val="000000"/>
                          </a:solidFill>
                          <a:effectLst/>
                          <a:latin typeface="+mn-ea"/>
                          <a:ea typeface="+mn-ea"/>
                        </a:rPr>
                        <a:t> ktakagi@arch.info.mie-u.ac.jp</a:t>
                      </a:r>
                    </a:p>
                  </a:txBody>
                  <a:tcPr marL="90000" marR="90000" marT="46802" marB="46802"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CECFE4"/>
                    </a:solidFill>
                  </a:tcPr>
                </a:tc>
                <a:extLst>
                  <a:ext uri="{0D108BD9-81ED-4DB2-BD59-A6C34878D82A}">
                    <a16:rowId xmlns:a16="http://schemas.microsoft.com/office/drawing/2014/main" xmlns="" val="284691064"/>
                  </a:ext>
                </a:extLst>
              </a:tr>
              <a:tr h="2152121">
                <a:tc>
                  <a:txBody>
                    <a:bodyPr/>
                    <a:lstStyle>
                      <a:lvl1pPr>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50" charset="-128"/>
                        </a:defRPr>
                      </a:lvl1pPr>
                      <a:lvl2pPr>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50" charset="-128"/>
                        </a:defRPr>
                      </a:lvl2pPr>
                      <a:lvl3pP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3pPr>
                      <a:lvl4pPr>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4pPr>
                      <a:lvl5pPr>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9pPr>
                    </a:lstStyle>
                    <a:p>
                      <a:pPr marL="0" marR="0" lvl="0" indent="0" algn="ctr" defTabSz="449263" rtl="0" eaLnBrk="1" fontAlgn="base" latinLnBrk="0" hangingPunct="1">
                        <a:lnSpc>
                          <a:spcPct val="8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ja-JP" altLang="ja-JP"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講師　大野　和彦</a:t>
                      </a:r>
                    </a:p>
                  </a:txBody>
                  <a:tcPr marL="90000" marR="90000" marT="85665" marB="46802"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B9BBD9"/>
                    </a:solidFill>
                  </a:tcPr>
                </a:tc>
                <a:tc>
                  <a:txBody>
                    <a:bodyPr/>
                    <a:lstStyle>
                      <a:lvl1pPr>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50" charset="-128"/>
                        </a:defRPr>
                      </a:lvl1pPr>
                      <a:lvl2pPr>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50" charset="-128"/>
                        </a:defRPr>
                      </a:lvl2pPr>
                      <a:lvl3pP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3pPr>
                      <a:lvl4pPr>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4pPr>
                      <a:lvl5pPr>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50" charset="-128"/>
                        </a:defRPr>
                      </a:lvl9pPr>
                    </a:lstStyle>
                    <a:p>
                      <a:pPr marL="0" marR="0" lvl="0" indent="0" algn="l" defTabSz="449263" rtl="0" eaLnBrk="1" fontAlgn="base" latinLnBrk="0" hangingPunct="1">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ja-JP" altLang="ja-JP" sz="1400" b="0" i="0" u="none" strike="noStrike" kern="1200" cap="none" normalizeH="0" baseline="0" dirty="0">
                          <a:ln>
                            <a:noFill/>
                          </a:ln>
                          <a:solidFill>
                            <a:srgbClr val="000000"/>
                          </a:solidFill>
                          <a:effectLst/>
                          <a:latin typeface="+mn-ea"/>
                          <a:ea typeface="ＭＳ Ｐゴシック" panose="020B0600070205080204" pitchFamily="50" charset="-128"/>
                          <a:cs typeface="+mn-cs"/>
                        </a:rPr>
                        <a:t>　</a:t>
                      </a:r>
                      <a:r>
                        <a:rPr kumimoji="0" lang="ja-JP" altLang="ja-JP" sz="1500" b="0" i="0" u="none" strike="noStrike" kern="1200" cap="none" normalizeH="0" baseline="0" dirty="0">
                          <a:ln>
                            <a:noFill/>
                          </a:ln>
                          <a:solidFill>
                            <a:srgbClr val="000000"/>
                          </a:solidFill>
                          <a:effectLst/>
                          <a:latin typeface="+mn-ea"/>
                          <a:ea typeface="ＭＳ Ｐゴシック" panose="020B0600070205080204" pitchFamily="50" charset="-128"/>
                          <a:cs typeface="+mn-cs"/>
                        </a:rPr>
                        <a:t>高性能な並列ソフトウェアの実装技術を研究しています。</a:t>
                      </a:r>
                    </a:p>
                    <a:p>
                      <a:pPr marL="0" marR="0" lvl="0" indent="0" algn="l" defTabSz="449263" rtl="0" eaLnBrk="1" fontAlgn="base" latinLnBrk="0" hangingPunct="1">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ja-JP" altLang="ja-JP" sz="1500" b="0" i="0" u="none" strike="noStrike" kern="1200" cap="none" normalizeH="0" baseline="0" dirty="0">
                          <a:ln>
                            <a:noFill/>
                          </a:ln>
                          <a:solidFill>
                            <a:srgbClr val="000000"/>
                          </a:solidFill>
                          <a:effectLst/>
                          <a:latin typeface="+mn-ea"/>
                          <a:ea typeface="ＭＳ Ｐゴシック" panose="020B0600070205080204" pitchFamily="50" charset="-128"/>
                          <a:cs typeface="+mn-cs"/>
                        </a:rPr>
                        <a:t>　複数の</a:t>
                      </a:r>
                      <a:r>
                        <a:rPr kumimoji="0" lang="en-US" altLang="ja-JP" sz="1500" b="0" i="0" u="none" strike="noStrike" kern="1200" cap="none" normalizeH="0" baseline="0" dirty="0">
                          <a:ln>
                            <a:noFill/>
                          </a:ln>
                          <a:solidFill>
                            <a:srgbClr val="000000"/>
                          </a:solidFill>
                          <a:effectLst/>
                          <a:latin typeface="+mn-ea"/>
                          <a:ea typeface="ＭＳ Ｐゴシック" panose="020B0600070205080204" pitchFamily="50" charset="-128"/>
                          <a:cs typeface="+mn-cs"/>
                        </a:rPr>
                        <a:t>PC</a:t>
                      </a:r>
                      <a:r>
                        <a:rPr kumimoji="0" lang="ja-JP" altLang="ja-JP" sz="1500" b="0" i="0" u="none" strike="noStrike" kern="1200" cap="none" normalizeH="0" baseline="0" dirty="0">
                          <a:ln>
                            <a:noFill/>
                          </a:ln>
                          <a:solidFill>
                            <a:srgbClr val="000000"/>
                          </a:solidFill>
                          <a:effectLst/>
                          <a:latin typeface="+mn-ea"/>
                          <a:ea typeface="ＭＳ Ｐゴシック" panose="020B0600070205080204" pitchFamily="50" charset="-128"/>
                          <a:cs typeface="+mn-cs"/>
                        </a:rPr>
                        <a:t>をネットワーク接続したクラスタを用いた研究として、多数のタスクを効率よく制御するスクリプト言語を開発しています。</a:t>
                      </a:r>
                    </a:p>
                    <a:p>
                      <a:pPr marL="0" marR="0" lvl="0" indent="0" algn="l" defTabSz="449263" rtl="0" eaLnBrk="1" fontAlgn="base" latinLnBrk="0" hangingPunct="1">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ja-JP" altLang="ja-JP" sz="1500" b="0" i="0" u="none" strike="noStrike" kern="1200" cap="none" normalizeH="0" baseline="0" dirty="0">
                          <a:ln>
                            <a:noFill/>
                          </a:ln>
                          <a:solidFill>
                            <a:srgbClr val="000000"/>
                          </a:solidFill>
                          <a:effectLst/>
                          <a:latin typeface="+mn-ea"/>
                          <a:ea typeface="ＭＳ Ｐゴシック" panose="020B0600070205080204" pitchFamily="50" charset="-128"/>
                          <a:cs typeface="+mn-cs"/>
                        </a:rPr>
                        <a:t>　</a:t>
                      </a:r>
                      <a:r>
                        <a:rPr kumimoji="0" lang="en-US" altLang="ja-JP" sz="1500" b="0" i="0" u="none" strike="noStrike" kern="1200" cap="none" normalizeH="0" baseline="0" dirty="0">
                          <a:ln>
                            <a:noFill/>
                          </a:ln>
                          <a:solidFill>
                            <a:srgbClr val="000000"/>
                          </a:solidFill>
                          <a:effectLst/>
                          <a:latin typeface="+mn-ea"/>
                          <a:ea typeface="ＭＳ Ｐゴシック" panose="020B0600070205080204" pitchFamily="50" charset="-128"/>
                          <a:cs typeface="+mn-cs"/>
                        </a:rPr>
                        <a:t>GPU</a:t>
                      </a:r>
                      <a:r>
                        <a:rPr kumimoji="0" lang="ja-JP" altLang="ja-JP" sz="1500" b="0" i="0" u="none" strike="noStrike" kern="1200" cap="none" normalizeH="0" baseline="0" dirty="0">
                          <a:ln>
                            <a:noFill/>
                          </a:ln>
                          <a:solidFill>
                            <a:srgbClr val="000000"/>
                          </a:solidFill>
                          <a:effectLst/>
                          <a:latin typeface="+mn-ea"/>
                          <a:ea typeface="ＭＳ Ｐゴシック" panose="020B0600070205080204" pitchFamily="50" charset="-128"/>
                          <a:cs typeface="+mn-cs"/>
                        </a:rPr>
                        <a:t>を用いた研究として、一般に使用されてる</a:t>
                      </a:r>
                      <a:r>
                        <a:rPr kumimoji="0" lang="en-US" altLang="ja-JP" sz="1500" b="0" i="0" u="none" strike="noStrike" kern="1200" cap="none" normalizeH="0" baseline="0" dirty="0">
                          <a:ln>
                            <a:noFill/>
                          </a:ln>
                          <a:solidFill>
                            <a:srgbClr val="000000"/>
                          </a:solidFill>
                          <a:effectLst/>
                          <a:latin typeface="+mn-ea"/>
                          <a:ea typeface="ＭＳ Ｐゴシック" panose="020B0600070205080204" pitchFamily="50" charset="-128"/>
                          <a:cs typeface="+mn-cs"/>
                        </a:rPr>
                        <a:t>CUDA</a:t>
                      </a:r>
                      <a:r>
                        <a:rPr kumimoji="0" lang="ja-JP" altLang="ja-JP" sz="1500" b="0" i="0" u="none" strike="noStrike" kern="1200" cap="none" normalizeH="0" baseline="0" dirty="0">
                          <a:ln>
                            <a:noFill/>
                          </a:ln>
                          <a:solidFill>
                            <a:srgbClr val="000000"/>
                          </a:solidFill>
                          <a:effectLst/>
                          <a:latin typeface="+mn-ea"/>
                          <a:ea typeface="ＭＳ Ｐゴシック" panose="020B0600070205080204" pitchFamily="50" charset="-128"/>
                          <a:cs typeface="+mn-cs"/>
                        </a:rPr>
                        <a:t>より簡単に高性能を達成できるプログラミング処理系を開発しています。また、粒子シミュレーションやマルチエージェントシミュレーションなどの効率的な実装方式を研究しています。</a:t>
                      </a:r>
                    </a:p>
                    <a:p>
                      <a:pPr marL="0" marR="0" lvl="0" indent="0" algn="l" defTabSz="449263" rtl="0" eaLnBrk="1" fontAlgn="base" latinLnBrk="0" hangingPunct="1">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ja-JP" altLang="ja-JP" sz="1500" b="0" i="0" u="none" strike="noStrike" kern="1200" cap="none" normalizeH="0" baseline="0" dirty="0">
                          <a:ln>
                            <a:noFill/>
                          </a:ln>
                          <a:solidFill>
                            <a:srgbClr val="000000"/>
                          </a:solidFill>
                          <a:effectLst/>
                          <a:latin typeface="+mn-ea"/>
                          <a:ea typeface="ＭＳ Ｐゴシック" panose="020B0600070205080204" pitchFamily="50" charset="-128"/>
                          <a:cs typeface="+mn-cs"/>
                        </a:rPr>
                        <a:t>　　　　　　連絡先：</a:t>
                      </a:r>
                      <a:r>
                        <a:rPr kumimoji="0" lang="en-US" altLang="ja-JP" sz="1500" b="0" i="0" u="none" strike="noStrike" kern="1200" cap="none" normalizeH="0" baseline="0" dirty="0">
                          <a:ln>
                            <a:noFill/>
                          </a:ln>
                          <a:solidFill>
                            <a:srgbClr val="000000"/>
                          </a:solidFill>
                          <a:effectLst/>
                          <a:latin typeface="+mn-ea"/>
                          <a:ea typeface="ＭＳ Ｐゴシック" panose="020B0600070205080204" pitchFamily="50" charset="-128"/>
                          <a:cs typeface="+mn-cs"/>
                        </a:rPr>
                        <a:t>059-231-9736</a:t>
                      </a:r>
                      <a:r>
                        <a:rPr kumimoji="0" lang="ja-JP" altLang="en-US" sz="1500" b="0" i="0" u="none" strike="noStrike" kern="1200" cap="none" normalizeH="0" baseline="0" dirty="0" err="1">
                          <a:ln>
                            <a:noFill/>
                          </a:ln>
                          <a:solidFill>
                            <a:srgbClr val="000000"/>
                          </a:solidFill>
                          <a:effectLst/>
                          <a:latin typeface="+mn-ea"/>
                          <a:ea typeface="ＭＳ Ｐゴシック" panose="020B0600070205080204" pitchFamily="50" charset="-128"/>
                          <a:cs typeface="+mn-cs"/>
                        </a:rPr>
                        <a:t>、</a:t>
                      </a:r>
                      <a:r>
                        <a:rPr kumimoji="0" lang="en-US" altLang="ja-JP" sz="1500" b="0" i="0" u="none" strike="noStrike" kern="1200" cap="none" normalizeH="0" baseline="0" dirty="0">
                          <a:ln>
                            <a:noFill/>
                          </a:ln>
                          <a:solidFill>
                            <a:srgbClr val="000000"/>
                          </a:solidFill>
                          <a:effectLst/>
                          <a:latin typeface="+mn-ea"/>
                          <a:ea typeface="ＭＳ Ｐゴシック" panose="020B0600070205080204" pitchFamily="50" charset="-128"/>
                          <a:cs typeface="+mn-cs"/>
                        </a:rPr>
                        <a:t> ohno@arch.info.mie-u.ac.jp</a:t>
                      </a:r>
                    </a:p>
                  </a:txBody>
                  <a:tcPr marL="90000" marR="90000" marT="81347" marB="46802"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B9BBD9"/>
                    </a:solidFill>
                  </a:tcPr>
                </a:tc>
                <a:extLst>
                  <a:ext uri="{0D108BD9-81ED-4DB2-BD59-A6C34878D82A}">
                    <a16:rowId xmlns:a16="http://schemas.microsoft.com/office/drawing/2014/main" xmlns="" val="3778746198"/>
                  </a:ext>
                </a:extLst>
              </a:tr>
            </a:tbl>
          </a:graphicData>
        </a:graphic>
      </p:graphicFrame>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65" y="2532956"/>
            <a:ext cx="1311520" cy="1576125"/>
          </a:xfrm>
          <a:prstGeom prst="rect">
            <a:avLst/>
          </a:prstGeom>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261" y="389877"/>
            <a:ext cx="1376540" cy="1649896"/>
          </a:xfrm>
          <a:prstGeom prst="rect">
            <a:avLst/>
          </a:prstGeom>
        </p:spPr>
      </p:pic>
    </p:spTree>
    <p:extLst>
      <p:ext uri="{BB962C8B-B14F-4D97-AF65-F5344CB8AC3E}">
        <p14:creationId xmlns:p14="http://schemas.microsoft.com/office/powerpoint/2010/main" val="28826094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5"/>
          <p:cNvSpPr>
            <a:spLocks noChangeArrowheads="1"/>
          </p:cNvSpPr>
          <p:nvPr/>
        </p:nvSpPr>
        <p:spPr bwMode="auto">
          <a:xfrm>
            <a:off x="0" y="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37931725" indent="-37474525">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kumimoji="0" lang="ja-JP" altLang="en-US" sz="1200">
              <a:solidFill>
                <a:srgbClr val="000000"/>
              </a:solidFill>
              <a:latin typeface="Arial" panose="020B0604020202020204" pitchFamily="34" charset="0"/>
              <a:ea typeface="ＭＳ ゴシック" panose="020B0609070205080204" pitchFamily="49" charset="-128"/>
            </a:endParaRPr>
          </a:p>
          <a:p>
            <a:pPr>
              <a:spcBef>
                <a:spcPct val="0"/>
              </a:spcBef>
              <a:buFontTx/>
              <a:buNone/>
            </a:pPr>
            <a:endParaRPr lang="ja-JP" altLang="en-US" sz="2800">
              <a:solidFill>
                <a:srgbClr val="FFFF00"/>
              </a:solidFill>
              <a:latin typeface="Arial" panose="020B0604020202020204" pitchFamily="34" charset="0"/>
              <a:ea typeface="ＭＳ ゴシック" panose="020B0609070205080204" pitchFamily="49" charset="-128"/>
            </a:endParaRPr>
          </a:p>
        </p:txBody>
      </p:sp>
      <p:sp>
        <p:nvSpPr>
          <p:cNvPr id="17411" name="テキスト ボックス 35"/>
          <p:cNvSpPr txBox="1">
            <a:spLocks noChangeArrowheads="1"/>
          </p:cNvSpPr>
          <p:nvPr/>
        </p:nvSpPr>
        <p:spPr bwMode="auto">
          <a:xfrm>
            <a:off x="258763" y="1447800"/>
            <a:ext cx="8604250"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r>
              <a:rPr lang="ja-JP" altLang="en-US" sz="1600" b="1" u="sng" dirty="0">
                <a:solidFill>
                  <a:srgbClr val="4B4D8A"/>
                </a:solidFill>
                <a:latin typeface="+mn-ea"/>
                <a:ea typeface="+mn-ea"/>
              </a:rPr>
              <a:t>研究室概要</a:t>
            </a:r>
            <a:r>
              <a:rPr lang="ja-JP" altLang="en-US" sz="1600" b="1" u="sng">
                <a:solidFill>
                  <a:srgbClr val="4B4D8A"/>
                </a:solidFill>
                <a:latin typeface="+mn-ea"/>
                <a:ea typeface="+mn-ea"/>
              </a:rPr>
              <a:t>：</a:t>
            </a:r>
            <a:r>
              <a:rPr lang="en-US" altLang="ja-JP" sz="1600" b="1" u="sng" dirty="0">
                <a:solidFill>
                  <a:srgbClr val="4B4D8A"/>
                </a:solidFill>
                <a:latin typeface="+mn-ea"/>
                <a:ea typeface="+mn-ea"/>
              </a:rPr>
              <a:t> </a:t>
            </a:r>
            <a:r>
              <a:rPr lang="en-US" altLang="ja-JP" sz="1600" dirty="0">
                <a:latin typeface="+mn-ea"/>
                <a:ea typeface="+mn-ea"/>
                <a:cs typeface="MS PMincho" charset="-128"/>
              </a:rPr>
              <a:t>A)</a:t>
            </a:r>
            <a:r>
              <a:rPr lang="ja-JP" altLang="en-US" sz="1600">
                <a:latin typeface="+mn-ea"/>
                <a:ea typeface="+mn-ea"/>
                <a:cs typeface="MS PMincho" charset="-128"/>
              </a:rPr>
              <a:t>光ファイバ給電制御、遠隔光パス切替</a:t>
            </a:r>
            <a:r>
              <a:rPr lang="ja-JP" altLang="en-US" sz="1600">
                <a:latin typeface="+mn-ea"/>
                <a:cs typeface="MS PMincho" charset="-128"/>
              </a:rPr>
              <a:t>、</a:t>
            </a:r>
            <a:r>
              <a:rPr lang="ja-JP" altLang="en-US" sz="1600">
                <a:latin typeface="+mn-ea"/>
                <a:ea typeface="+mn-ea"/>
                <a:cs typeface="MS PMincho" charset="-128"/>
              </a:rPr>
              <a:t>光通信ネットワーク異常監視</a:t>
            </a:r>
            <a:r>
              <a:rPr lang="ja-JP" altLang="en-US" sz="1600">
                <a:latin typeface="+mn-ea"/>
                <a:cs typeface="MS PMincho" charset="-128"/>
              </a:rPr>
              <a:t>、</a:t>
            </a:r>
            <a:r>
              <a:rPr lang="ja-JP" altLang="en-US" sz="1600">
                <a:latin typeface="+mn-ea"/>
                <a:ea typeface="+mn-ea"/>
                <a:cs typeface="MS PMincho" charset="-128"/>
              </a:rPr>
              <a:t>屋外センサ用光通信方式など、光通信ネットワークの信頼性向上に関連する研究開発と</a:t>
            </a:r>
            <a:r>
              <a:rPr lang="ja-JP" altLang="en-US" sz="1600">
                <a:latin typeface="+mn-ea"/>
                <a:cs typeface="MS PMincho" charset="-128"/>
              </a:rPr>
              <a:t>、 </a:t>
            </a:r>
            <a:r>
              <a:rPr lang="en-US" altLang="ja-JP" sz="1600" dirty="0">
                <a:latin typeface="+mn-ea"/>
                <a:ea typeface="+mn-ea"/>
                <a:cs typeface="MS PMincho" charset="-128"/>
              </a:rPr>
              <a:t>B) </a:t>
            </a:r>
            <a:r>
              <a:rPr lang="ja-JP" altLang="en-US" sz="1600">
                <a:latin typeface="+mn-ea"/>
                <a:ea typeface="+mn-ea"/>
                <a:cs typeface="MS PMincho" charset="-128"/>
              </a:rPr>
              <a:t>医用画像</a:t>
            </a:r>
            <a:r>
              <a:rPr lang="ja-JP" altLang="en-US" sz="1600" dirty="0">
                <a:latin typeface="+mn-ea"/>
                <a:ea typeface="+mn-ea"/>
                <a:cs typeface="MS PMincho" charset="-128"/>
              </a:rPr>
              <a:t>診断支援、手話等の動画像認識、動画像からの</a:t>
            </a:r>
            <a:r>
              <a:rPr lang="en-US" altLang="ja-JP" sz="1600" dirty="0">
                <a:latin typeface="+mn-ea"/>
                <a:ea typeface="+mn-ea"/>
                <a:cs typeface="MS PMincho" charset="-128"/>
              </a:rPr>
              <a:t>3</a:t>
            </a:r>
            <a:r>
              <a:rPr lang="ja-JP" altLang="en-US" sz="1600" dirty="0">
                <a:latin typeface="+mn-ea"/>
                <a:ea typeface="+mn-ea"/>
                <a:cs typeface="MS PMincho" charset="-128"/>
              </a:rPr>
              <a:t>次元</a:t>
            </a:r>
            <a:r>
              <a:rPr lang="ja-JP" altLang="en-US" sz="1600">
                <a:latin typeface="+mn-ea"/>
                <a:ea typeface="+mn-ea"/>
                <a:cs typeface="MS PMincho" charset="-128"/>
              </a:rPr>
              <a:t>情報復元</a:t>
            </a:r>
            <a:r>
              <a:rPr lang="ja-JP" altLang="en-US" sz="1600">
                <a:latin typeface="+mn-ea"/>
                <a:cs typeface="MS PMincho" charset="-128"/>
              </a:rPr>
              <a:t>、</a:t>
            </a:r>
            <a:r>
              <a:rPr lang="ja-JP" altLang="en-US" sz="1600">
                <a:latin typeface="+mn-ea"/>
                <a:ea typeface="+mn-ea"/>
                <a:cs typeface="MS PMincho" charset="-128"/>
              </a:rPr>
              <a:t>災害等のシミュレーション、に</a:t>
            </a:r>
            <a:r>
              <a:rPr lang="ja-JP" altLang="en-US" sz="1600" dirty="0">
                <a:latin typeface="+mn-ea"/>
                <a:ea typeface="+mn-ea"/>
                <a:cs typeface="MS PMincho" charset="-128"/>
              </a:rPr>
              <a:t>関連する研究開発を行っています。</a:t>
            </a:r>
            <a:r>
              <a:rPr lang="en-US" altLang="ja-JP" sz="1600" dirty="0">
                <a:latin typeface="+mn-ea"/>
                <a:ea typeface="+mn-ea"/>
              </a:rPr>
              <a:t/>
            </a:r>
            <a:br>
              <a:rPr lang="en-US" altLang="ja-JP" sz="1600" dirty="0">
                <a:latin typeface="+mn-ea"/>
                <a:ea typeface="+mn-ea"/>
              </a:rPr>
            </a:br>
            <a:r>
              <a:rPr lang="en-US" altLang="ja-JP" sz="1600" dirty="0">
                <a:solidFill>
                  <a:srgbClr val="0000FF"/>
                </a:solidFill>
                <a:latin typeface="+mn-ea"/>
                <a:ea typeface="+mn-ea"/>
              </a:rPr>
              <a:t/>
            </a:r>
            <a:br>
              <a:rPr lang="en-US" altLang="ja-JP" sz="1600" dirty="0">
                <a:solidFill>
                  <a:srgbClr val="0000FF"/>
                </a:solidFill>
                <a:latin typeface="+mn-ea"/>
                <a:ea typeface="+mn-ea"/>
              </a:rPr>
            </a:br>
            <a:r>
              <a:rPr lang="ja-JP" altLang="en-US" sz="1600" b="1" u="sng" dirty="0">
                <a:solidFill>
                  <a:srgbClr val="4B4D8A"/>
                </a:solidFill>
                <a:latin typeface="+mn-ea"/>
                <a:ea typeface="+mn-ea"/>
              </a:rPr>
              <a:t>産学連携が可能な研究</a:t>
            </a:r>
            <a:r>
              <a:rPr lang="ja-JP" altLang="en-US" sz="1600" b="1" u="sng">
                <a:solidFill>
                  <a:srgbClr val="4B4D8A"/>
                </a:solidFill>
                <a:latin typeface="+mn-ea"/>
                <a:ea typeface="+mn-ea"/>
              </a:rPr>
              <a:t>テーマ：</a:t>
            </a:r>
            <a:r>
              <a:rPr lang="en-US" altLang="ja-JP" sz="1600" b="1" u="sng" dirty="0">
                <a:solidFill>
                  <a:srgbClr val="4B4D8A"/>
                </a:solidFill>
                <a:latin typeface="+mn-ea"/>
                <a:ea typeface="+mn-ea"/>
              </a:rPr>
              <a:t> </a:t>
            </a:r>
            <a:r>
              <a:rPr lang="ja-JP" altLang="en-US" sz="1600">
                <a:latin typeface="+mn-ea"/>
                <a:ea typeface="+mn-ea"/>
              </a:rPr>
              <a:t>光ファイバ給電型遠隔センサ、光ファイバ振動センシング</a:t>
            </a:r>
            <a:r>
              <a:rPr lang="ja-JP" altLang="en-US" sz="1600">
                <a:latin typeface="+mn-ea"/>
                <a:cs typeface="MS PMincho" charset="-128"/>
              </a:rPr>
              <a:t>、</a:t>
            </a:r>
            <a:r>
              <a:rPr lang="ja-JP" altLang="en-US" sz="1600">
                <a:latin typeface="+mn-ea"/>
                <a:ea typeface="+mn-ea"/>
              </a:rPr>
              <a:t>組織</a:t>
            </a:r>
            <a:r>
              <a:rPr lang="ja-JP" altLang="en-US" sz="1600" dirty="0">
                <a:latin typeface="+mn-ea"/>
                <a:ea typeface="+mn-ea"/>
              </a:rPr>
              <a:t>・器官の抽出・認識、手話・指文字の認識、</a:t>
            </a:r>
            <a:r>
              <a:rPr lang="en-US" altLang="ja-JP" sz="1600" dirty="0">
                <a:latin typeface="+mn-ea"/>
                <a:ea typeface="+mn-ea"/>
              </a:rPr>
              <a:t>Deep Learning</a:t>
            </a:r>
            <a:r>
              <a:rPr lang="ja-JP" altLang="en-US" sz="1600" dirty="0">
                <a:latin typeface="+mn-ea"/>
                <a:ea typeface="+mn-ea"/>
              </a:rPr>
              <a:t>による</a:t>
            </a:r>
            <a:r>
              <a:rPr lang="ja-JP" altLang="en-US" sz="1600">
                <a:latin typeface="+mn-ea"/>
                <a:ea typeface="+mn-ea"/>
              </a:rPr>
              <a:t>物体認識、</a:t>
            </a:r>
            <a:r>
              <a:rPr lang="ja-JP" altLang="en-US" sz="1600" dirty="0">
                <a:latin typeface="+mn-ea"/>
                <a:ea typeface="+mn-ea"/>
              </a:rPr>
              <a:t>画像データ列からの</a:t>
            </a:r>
            <a:r>
              <a:rPr lang="en-US" altLang="ja-JP" sz="1600" dirty="0">
                <a:latin typeface="+mn-ea"/>
                <a:ea typeface="+mn-ea"/>
              </a:rPr>
              <a:t>3</a:t>
            </a:r>
            <a:r>
              <a:rPr lang="ja-JP" altLang="en-US" sz="1600" dirty="0">
                <a:latin typeface="+mn-ea"/>
                <a:ea typeface="+mn-ea"/>
              </a:rPr>
              <a:t>次元情報</a:t>
            </a:r>
            <a:r>
              <a:rPr lang="ja-JP" altLang="en-US" sz="1600">
                <a:latin typeface="+mn-ea"/>
                <a:ea typeface="+mn-ea"/>
              </a:rPr>
              <a:t>復元、火災</a:t>
            </a:r>
            <a:r>
              <a:rPr lang="ja-JP" altLang="en-US" sz="1600" dirty="0">
                <a:latin typeface="+mn-ea"/>
                <a:ea typeface="+mn-ea"/>
              </a:rPr>
              <a:t>消火シミュレーションなど。</a:t>
            </a:r>
            <a:endParaRPr lang="en-US" altLang="ja-JP" sz="1600" dirty="0">
              <a:latin typeface="+mn-ea"/>
              <a:ea typeface="+mn-ea"/>
            </a:endParaRPr>
          </a:p>
        </p:txBody>
      </p:sp>
      <p:sp>
        <p:nvSpPr>
          <p:cNvPr id="32" name="正方形/長方形 31"/>
          <p:cNvSpPr>
            <a:spLocks noChangeArrowheads="1"/>
          </p:cNvSpPr>
          <p:nvPr/>
        </p:nvSpPr>
        <p:spPr bwMode="auto">
          <a:xfrm>
            <a:off x="0" y="-1588"/>
            <a:ext cx="9144000" cy="1290638"/>
          </a:xfrm>
          <a:prstGeom prst="rect">
            <a:avLst/>
          </a:prstGeom>
          <a:solidFill>
            <a:srgbClr val="4B4D8A"/>
          </a:solidFill>
          <a:ln w="9525">
            <a:solidFill>
              <a:srgbClr val="4A7EBB"/>
            </a:solidFill>
            <a:miter lim="800000"/>
            <a:headEnd/>
            <a:tailEnd/>
          </a:ln>
          <a:effectLst>
            <a:outerShdw blurRad="40000" dist="23000" dir="5400000" rotWithShape="0">
              <a:srgbClr val="808080">
                <a:alpha val="34998"/>
              </a:srgbClr>
            </a:outerShdw>
          </a:effectLst>
        </p:spPr>
        <p:txBody>
          <a:bodyPr anchor="b">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eaLnBrk="0" fontAlgn="base" hangingPunct="0">
              <a:spcBef>
                <a:spcPct val="0"/>
              </a:spcBef>
              <a:spcAft>
                <a:spcPct val="0"/>
              </a:spcAft>
              <a:defRPr kumimoji="1" sz="2400">
                <a:solidFill>
                  <a:schemeClr val="tx1"/>
                </a:solidFill>
                <a:latin typeface="Arial" charset="0"/>
                <a:ea typeface="ＭＳ Ｐゴシック" charset="-128"/>
              </a:defRPr>
            </a:lvl6pPr>
            <a:lvl7pPr marL="914400" eaLnBrk="0" fontAlgn="base" hangingPunct="0">
              <a:spcBef>
                <a:spcPct val="0"/>
              </a:spcBef>
              <a:spcAft>
                <a:spcPct val="0"/>
              </a:spcAft>
              <a:defRPr kumimoji="1" sz="2400">
                <a:solidFill>
                  <a:schemeClr val="tx1"/>
                </a:solidFill>
                <a:latin typeface="Arial" charset="0"/>
                <a:ea typeface="ＭＳ Ｐゴシック" charset="-128"/>
              </a:defRPr>
            </a:lvl7pPr>
            <a:lvl8pPr marL="1371600" eaLnBrk="0" fontAlgn="base" hangingPunct="0">
              <a:spcBef>
                <a:spcPct val="0"/>
              </a:spcBef>
              <a:spcAft>
                <a:spcPct val="0"/>
              </a:spcAft>
              <a:defRPr kumimoji="1" sz="2400">
                <a:solidFill>
                  <a:schemeClr val="tx1"/>
                </a:solidFill>
                <a:latin typeface="Arial" charset="0"/>
                <a:ea typeface="ＭＳ Ｐゴシック" charset="-128"/>
              </a:defRPr>
            </a:lvl8pPr>
            <a:lvl9pPr marL="1828800" eaLnBrk="0" fontAlgn="base" hangingPunct="0">
              <a:spcBef>
                <a:spcPct val="0"/>
              </a:spcBef>
              <a:spcAft>
                <a:spcPct val="0"/>
              </a:spcAft>
              <a:defRPr kumimoji="1" sz="2400">
                <a:solidFill>
                  <a:schemeClr val="tx1"/>
                </a:solidFill>
                <a:latin typeface="Arial" charset="0"/>
                <a:ea typeface="ＭＳ Ｐゴシック" charset="-128"/>
              </a:defRPr>
            </a:lvl9pPr>
          </a:lstStyle>
          <a:p>
            <a:pPr>
              <a:spcAft>
                <a:spcPts val="3000"/>
              </a:spcAft>
              <a:defRPr/>
            </a:pPr>
            <a:endParaRPr kumimoji="0" lang="ja-JP" altLang="en-US" sz="3200" b="1">
              <a:solidFill>
                <a:prstClr val="white"/>
              </a:solidFill>
              <a:latin typeface="ＭＳ Ｐゴシック" charset="-128"/>
              <a:ea typeface="ＭＳ ゴシック" charset="-128"/>
            </a:endParaRPr>
          </a:p>
        </p:txBody>
      </p:sp>
      <p:sp>
        <p:nvSpPr>
          <p:cNvPr id="14341" name="テキスト ボックス 23"/>
          <p:cNvSpPr txBox="1">
            <a:spLocks noChangeArrowheads="1"/>
          </p:cNvSpPr>
          <p:nvPr/>
        </p:nvSpPr>
        <p:spPr bwMode="auto">
          <a:xfrm>
            <a:off x="0" y="835025"/>
            <a:ext cx="9121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37931725" indent="-37474525">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en-US" sz="1800" b="1">
                <a:solidFill>
                  <a:srgbClr val="FFFFFF"/>
                </a:solidFill>
                <a:latin typeface="ＭＳ Ｐゴシック" panose="020B0600070205080204" pitchFamily="50" charset="-128"/>
                <a:ea typeface="ＭＳ ゴシック" panose="020B0609070205080204" pitchFamily="49" charset="-128"/>
              </a:rPr>
              <a:t>　真鍋</a:t>
            </a:r>
            <a:r>
              <a:rPr kumimoji="0" lang="en-US" altLang="ja-JP" sz="1800" b="1" dirty="0">
                <a:solidFill>
                  <a:srgbClr val="FFFFFF"/>
                </a:solidFill>
                <a:latin typeface="ＭＳ Ｐゴシック" panose="020B0600070205080204" pitchFamily="50" charset="-128"/>
                <a:ea typeface="ＭＳ ゴシック" panose="020B0609070205080204" pitchFamily="49" charset="-128"/>
              </a:rPr>
              <a:t> </a:t>
            </a:r>
            <a:r>
              <a:rPr kumimoji="0" lang="ja-JP" altLang="en-US" sz="1800" b="1">
                <a:solidFill>
                  <a:srgbClr val="FFFFFF"/>
                </a:solidFill>
                <a:latin typeface="ＭＳ Ｐゴシック" panose="020B0600070205080204" pitchFamily="50" charset="-128"/>
                <a:ea typeface="ＭＳ ゴシック" panose="020B0609070205080204" pitchFamily="49" charset="-128"/>
              </a:rPr>
              <a:t>哲也　教授　　　鈴木</a:t>
            </a:r>
            <a:r>
              <a:rPr kumimoji="0" lang="en-US" altLang="ja-JP" sz="1800" b="1" dirty="0">
                <a:solidFill>
                  <a:srgbClr val="FFFFFF"/>
                </a:solidFill>
                <a:latin typeface="ＭＳ Ｐゴシック" panose="020B0600070205080204" pitchFamily="50" charset="-128"/>
                <a:ea typeface="ＭＳ ゴシック" panose="020B0609070205080204" pitchFamily="49" charset="-128"/>
              </a:rPr>
              <a:t> </a:t>
            </a:r>
            <a:r>
              <a:rPr kumimoji="0" lang="ja-JP" altLang="en-US" sz="1800" b="1">
                <a:solidFill>
                  <a:srgbClr val="FFFFFF"/>
                </a:solidFill>
                <a:latin typeface="ＭＳ Ｐゴシック" panose="020B0600070205080204" pitchFamily="50" charset="-128"/>
                <a:ea typeface="ＭＳ ゴシック" panose="020B0609070205080204" pitchFamily="49" charset="-128"/>
              </a:rPr>
              <a:t>秀智　准教授　　　</a:t>
            </a:r>
            <a:r>
              <a:rPr kumimoji="0" lang="en-US" altLang="ja-JP" sz="1800" b="1" dirty="0">
                <a:solidFill>
                  <a:srgbClr val="FFFFFF"/>
                </a:solidFill>
                <a:latin typeface="ＭＳ Ｐゴシック" panose="020B0600070205080204" pitchFamily="50" charset="-128"/>
                <a:ea typeface="ＭＳ ゴシック" panose="020B0609070205080204" pitchFamily="49" charset="-128"/>
              </a:rPr>
              <a:t>http://</a:t>
            </a:r>
            <a:r>
              <a:rPr lang="en-US" altLang="ja-JP" sz="1600" b="1" dirty="0" err="1">
                <a:solidFill>
                  <a:srgbClr val="FFFFFF"/>
                </a:solidFill>
                <a:latin typeface="Times New Roman" panose="02020603050405020304" pitchFamily="18" charset="0"/>
                <a:ea typeface="ＭＳ ゴシック" panose="020B0609070205080204" pitchFamily="49" charset="-128"/>
              </a:rPr>
              <a:t>www.net.info.mie-u.ac.jp</a:t>
            </a:r>
            <a:endParaRPr lang="ja-JP" altLang="en-US" sz="1600">
              <a:solidFill>
                <a:srgbClr val="000000"/>
              </a:solidFill>
              <a:latin typeface="Arial" panose="020B0604020202020204" pitchFamily="34" charset="0"/>
              <a:ea typeface="ＭＳ ゴシック" panose="020B0609070205080204" pitchFamily="49" charset="-128"/>
            </a:endParaRPr>
          </a:p>
        </p:txBody>
      </p:sp>
      <p:sp>
        <p:nvSpPr>
          <p:cNvPr id="14342" name="正方形/長方形 29"/>
          <p:cNvSpPr>
            <a:spLocks noChangeArrowheads="1"/>
          </p:cNvSpPr>
          <p:nvPr/>
        </p:nvSpPr>
        <p:spPr bwMode="auto">
          <a:xfrm>
            <a:off x="193675" y="123825"/>
            <a:ext cx="87927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37931725" indent="-37474525">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spcAft>
                <a:spcPts val="3000"/>
              </a:spcAft>
              <a:buFontTx/>
              <a:buNone/>
            </a:pPr>
            <a:r>
              <a:rPr lang="ja-JP" altLang="en-US" b="1" dirty="0">
                <a:solidFill>
                  <a:srgbClr val="FFFFFF"/>
                </a:solidFill>
                <a:latin typeface="ＭＳ Ｐゴシック" panose="020B0600070205080204" pitchFamily="50" charset="-128"/>
              </a:rPr>
              <a:t>コンピュータ・ネットワーク（情報通信ｼｽﾃﾑ）研究室</a:t>
            </a:r>
            <a:endParaRPr kumimoji="0" lang="ja-JP" altLang="en-US" b="1" dirty="0">
              <a:solidFill>
                <a:srgbClr val="FFFFFF"/>
              </a:solidFill>
              <a:latin typeface="ＭＳ Ｐゴシック" panose="020B0600070205080204" pitchFamily="50" charset="-128"/>
              <a:ea typeface="ＭＳ ゴシック" panose="020B0609070205080204" pitchFamily="49" charset="-128"/>
            </a:endParaRPr>
          </a:p>
        </p:txBody>
      </p:sp>
      <p:pic>
        <p:nvPicPr>
          <p:cNvPr id="14343" name="図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73600" y="31664275"/>
            <a:ext cx="3340100" cy="2516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4" name="図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0" y="31816675"/>
            <a:ext cx="3340100" cy="2516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5" name="図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78400" y="31969075"/>
            <a:ext cx="3340100" cy="2516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6" name="図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30800" y="32121475"/>
            <a:ext cx="3340100" cy="2516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7" name="図 3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83200" y="32273875"/>
            <a:ext cx="3340100" cy="2516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8" name="テキスト ボックス 4"/>
          <p:cNvSpPr txBox="1">
            <a:spLocks noChangeArrowheads="1"/>
          </p:cNvSpPr>
          <p:nvPr/>
        </p:nvSpPr>
        <p:spPr bwMode="auto">
          <a:xfrm>
            <a:off x="931535" y="6468127"/>
            <a:ext cx="2297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latin typeface="Arial" panose="020B0604020202020204" pitchFamily="34" charset="0"/>
              </a:rPr>
              <a:t>組織標本画像の分類・認識</a:t>
            </a:r>
          </a:p>
        </p:txBody>
      </p:sp>
      <p:sp>
        <p:nvSpPr>
          <p:cNvPr id="14349" name="テキスト ボックス 6"/>
          <p:cNvSpPr txBox="1">
            <a:spLocks noChangeArrowheads="1"/>
          </p:cNvSpPr>
          <p:nvPr/>
        </p:nvSpPr>
        <p:spPr bwMode="auto">
          <a:xfrm>
            <a:off x="4145875" y="6468126"/>
            <a:ext cx="1711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latin typeface="Arial" panose="020B0604020202020204" pitchFamily="34" charset="0"/>
              </a:rPr>
              <a:t>手話・指文字の認識</a:t>
            </a:r>
          </a:p>
        </p:txBody>
      </p:sp>
      <p:pic>
        <p:nvPicPr>
          <p:cNvPr id="14351" name="Picture 4" descr="C:\Users\bandai\Desktop\発表関連\修論発表\Fault\trueimg-001-composi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573" y="5234921"/>
            <a:ext cx="2635250" cy="11731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 name="図 25"/>
          <p:cNvPicPr>
            <a:picLocks noChangeAspect="1"/>
          </p:cNvPicPr>
          <p:nvPr/>
        </p:nvPicPr>
        <p:blipFill>
          <a:blip r:embed="rId5"/>
          <a:stretch>
            <a:fillRect/>
          </a:stretch>
        </p:blipFill>
        <p:spPr>
          <a:xfrm>
            <a:off x="6522648" y="5254287"/>
            <a:ext cx="1917152" cy="1080629"/>
          </a:xfrm>
          <a:prstGeom prst="rect">
            <a:avLst/>
          </a:prstGeom>
          <a:ln w="3175">
            <a:solidFill>
              <a:schemeClr val="tx2">
                <a:lumMod val="60000"/>
                <a:lumOff val="40000"/>
              </a:schemeClr>
            </a:solidFill>
          </a:ln>
        </p:spPr>
      </p:pic>
      <p:sp>
        <p:nvSpPr>
          <p:cNvPr id="14354" name="テキスト ボックス 4"/>
          <p:cNvSpPr txBox="1">
            <a:spLocks noChangeArrowheads="1"/>
          </p:cNvSpPr>
          <p:nvPr/>
        </p:nvSpPr>
        <p:spPr bwMode="auto">
          <a:xfrm>
            <a:off x="6381033" y="6296528"/>
            <a:ext cx="2330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400" dirty="0">
                <a:latin typeface="Arial" panose="020B0604020202020204" pitchFamily="34" charset="0"/>
              </a:rPr>
              <a:t>Deep Learning </a:t>
            </a:r>
            <a:r>
              <a:rPr lang="ja-JP" altLang="en-US" sz="1400">
                <a:latin typeface="Arial" panose="020B0604020202020204" pitchFamily="34" charset="0"/>
              </a:rPr>
              <a:t>による移動物体の自動検出・追跡</a:t>
            </a:r>
          </a:p>
        </p:txBody>
      </p:sp>
      <p:pic>
        <p:nvPicPr>
          <p:cNvPr id="28" name="図 27"/>
          <p:cNvPicPr>
            <a:picLocks noChangeAspect="1"/>
          </p:cNvPicPr>
          <p:nvPr/>
        </p:nvPicPr>
        <p:blipFill>
          <a:blip r:embed="rId6"/>
          <a:stretch>
            <a:fillRect/>
          </a:stretch>
        </p:blipFill>
        <p:spPr>
          <a:xfrm>
            <a:off x="4182140" y="5242809"/>
            <a:ext cx="760412" cy="1209675"/>
          </a:xfrm>
          <a:prstGeom prst="rect">
            <a:avLst/>
          </a:prstGeom>
          <a:ln w="3175">
            <a:solidFill>
              <a:schemeClr val="accent1">
                <a:lumMod val="75000"/>
              </a:schemeClr>
            </a:solidFill>
          </a:ln>
        </p:spPr>
      </p:pic>
      <p:pic>
        <p:nvPicPr>
          <p:cNvPr id="29" name="図 28"/>
          <p:cNvPicPr>
            <a:picLocks noChangeAspect="1"/>
          </p:cNvPicPr>
          <p:nvPr/>
        </p:nvPicPr>
        <p:blipFill>
          <a:blip r:embed="rId7"/>
          <a:stretch>
            <a:fillRect/>
          </a:stretch>
        </p:blipFill>
        <p:spPr>
          <a:xfrm>
            <a:off x="4960669" y="5247292"/>
            <a:ext cx="730250" cy="1177925"/>
          </a:xfrm>
          <a:prstGeom prst="rect">
            <a:avLst/>
          </a:prstGeom>
          <a:ln w="3175">
            <a:solidFill>
              <a:schemeClr val="accent1">
                <a:lumMod val="75000"/>
              </a:schemeClr>
            </a:solidFill>
          </a:ln>
        </p:spPr>
      </p:pic>
      <p:pic>
        <p:nvPicPr>
          <p:cNvPr id="37" name="図 36">
            <a:extLst>
              <a:ext uri="{FF2B5EF4-FFF2-40B4-BE49-F238E27FC236}">
                <a16:creationId xmlns:a16="http://schemas.microsoft.com/office/drawing/2014/main" xmlns="" id="{317E7CD5-6BA3-B14C-8742-38F98E50B4AA}"/>
              </a:ext>
            </a:extLst>
          </p:cNvPr>
          <p:cNvPicPr>
            <a:picLocks noChangeAspect="1"/>
          </p:cNvPicPr>
          <p:nvPr/>
        </p:nvPicPr>
        <p:blipFill>
          <a:blip r:embed="rId8"/>
          <a:stretch>
            <a:fillRect/>
          </a:stretch>
        </p:blipFill>
        <p:spPr>
          <a:xfrm>
            <a:off x="395521" y="3537438"/>
            <a:ext cx="3943050" cy="1359673"/>
          </a:xfrm>
          <a:prstGeom prst="rect">
            <a:avLst/>
          </a:prstGeom>
        </p:spPr>
      </p:pic>
      <p:sp>
        <p:nvSpPr>
          <p:cNvPr id="38" name="テキスト ボックス 4">
            <a:extLst>
              <a:ext uri="{FF2B5EF4-FFF2-40B4-BE49-F238E27FC236}">
                <a16:creationId xmlns:a16="http://schemas.microsoft.com/office/drawing/2014/main" xmlns="" id="{42DBA83B-83A0-A54D-BBFC-7455FE8EC0A3}"/>
              </a:ext>
            </a:extLst>
          </p:cNvPr>
          <p:cNvSpPr txBox="1">
            <a:spLocks noChangeArrowheads="1"/>
          </p:cNvSpPr>
          <p:nvPr/>
        </p:nvSpPr>
        <p:spPr bwMode="auto">
          <a:xfrm>
            <a:off x="1637789" y="4861385"/>
            <a:ext cx="57004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latin typeface="Arial" panose="020B0604020202020204" pitchFamily="34" charset="0"/>
              </a:rPr>
              <a:t>異常時に通信経路を自動切替するための光ファイバ給電システム構成例</a:t>
            </a:r>
          </a:p>
        </p:txBody>
      </p:sp>
      <p:pic>
        <p:nvPicPr>
          <p:cNvPr id="39" name="図 38">
            <a:extLst>
              <a:ext uri="{FF2B5EF4-FFF2-40B4-BE49-F238E27FC236}">
                <a16:creationId xmlns:a16="http://schemas.microsoft.com/office/drawing/2014/main" xmlns="" id="{6FF49B4D-EDCB-4A46-ADCA-00AD6E6E8BF4}"/>
              </a:ext>
            </a:extLst>
          </p:cNvPr>
          <p:cNvPicPr>
            <a:picLocks noChangeAspect="1"/>
          </p:cNvPicPr>
          <p:nvPr/>
        </p:nvPicPr>
        <p:blipFill>
          <a:blip r:embed="rId9"/>
          <a:stretch>
            <a:fillRect/>
          </a:stretch>
        </p:blipFill>
        <p:spPr>
          <a:xfrm>
            <a:off x="4590071" y="3561654"/>
            <a:ext cx="3096932" cy="1328255"/>
          </a:xfrm>
          <a:prstGeom prst="rect">
            <a:avLst/>
          </a:prstGeom>
        </p:spPr>
      </p:pic>
    </p:spTree>
    <p:extLst>
      <p:ext uri="{BB962C8B-B14F-4D97-AF65-F5344CB8AC3E}">
        <p14:creationId xmlns:p14="http://schemas.microsoft.com/office/powerpoint/2010/main" val="2590603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a:spLocks noChangeArrowheads="1"/>
          </p:cNvSpPr>
          <p:nvPr/>
        </p:nvSpPr>
        <p:spPr bwMode="auto">
          <a:xfrm>
            <a:off x="0" y="6457890"/>
            <a:ext cx="9144000" cy="400110"/>
          </a:xfrm>
          <a:prstGeom prst="rect">
            <a:avLst/>
          </a:prstGeom>
          <a:solidFill>
            <a:srgbClr val="4B4D8A"/>
          </a:solidFill>
          <a:ln w="9525">
            <a:solidFill>
              <a:srgbClr val="4A7EBB"/>
            </a:solidFill>
            <a:miter lim="800000"/>
            <a:headEnd/>
            <a:tailEnd/>
          </a:ln>
          <a:effectLst>
            <a:outerShdw blurRad="40000" dist="23000" dir="5400000" rotWithShape="0">
              <a:srgbClr val="808080">
                <a:alpha val="34998"/>
              </a:srgbClr>
            </a:outerShdw>
          </a:effectLst>
        </p:spPr>
        <p:txBody>
          <a:bodyPr anchor="b">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eaLnBrk="0" fontAlgn="base" hangingPunct="0">
              <a:spcBef>
                <a:spcPct val="0"/>
              </a:spcBef>
              <a:spcAft>
                <a:spcPct val="0"/>
              </a:spcAft>
              <a:defRPr kumimoji="1" sz="2400">
                <a:solidFill>
                  <a:schemeClr val="tx1"/>
                </a:solidFill>
                <a:latin typeface="Arial" charset="0"/>
                <a:ea typeface="ＭＳ Ｐゴシック" charset="-128"/>
              </a:defRPr>
            </a:lvl6pPr>
            <a:lvl7pPr marL="914400" eaLnBrk="0" fontAlgn="base" hangingPunct="0">
              <a:spcBef>
                <a:spcPct val="0"/>
              </a:spcBef>
              <a:spcAft>
                <a:spcPct val="0"/>
              </a:spcAft>
              <a:defRPr kumimoji="1" sz="2400">
                <a:solidFill>
                  <a:schemeClr val="tx1"/>
                </a:solidFill>
                <a:latin typeface="Arial" charset="0"/>
                <a:ea typeface="ＭＳ Ｐゴシック" charset="-128"/>
              </a:defRPr>
            </a:lvl7pPr>
            <a:lvl8pPr marL="1371600" eaLnBrk="0" fontAlgn="base" hangingPunct="0">
              <a:spcBef>
                <a:spcPct val="0"/>
              </a:spcBef>
              <a:spcAft>
                <a:spcPct val="0"/>
              </a:spcAft>
              <a:defRPr kumimoji="1" sz="2400">
                <a:solidFill>
                  <a:schemeClr val="tx1"/>
                </a:solidFill>
                <a:latin typeface="Arial" charset="0"/>
                <a:ea typeface="ＭＳ Ｐゴシック" charset="-128"/>
              </a:defRPr>
            </a:lvl8pPr>
            <a:lvl9pPr marL="1828800" eaLnBrk="0" fontAlgn="base" hangingPunct="0">
              <a:spcBef>
                <a:spcPct val="0"/>
              </a:spcBef>
              <a:spcAft>
                <a:spcPct val="0"/>
              </a:spcAft>
              <a:defRPr kumimoji="1" sz="2400">
                <a:solidFill>
                  <a:schemeClr val="tx1"/>
                </a:solidFill>
                <a:latin typeface="Arial" charset="0"/>
                <a:ea typeface="ＭＳ Ｐゴシック" charset="-128"/>
              </a:defRPr>
            </a:lvl9pPr>
          </a:lstStyle>
          <a:p>
            <a:pPr>
              <a:spcAft>
                <a:spcPts val="3000"/>
              </a:spcAft>
              <a:defRPr/>
            </a:pPr>
            <a:r>
              <a:rPr kumimoji="0" lang="ja-JP" altLang="en-US" sz="2000" b="1" dirty="0">
                <a:solidFill>
                  <a:prstClr val="white"/>
                </a:solidFill>
                <a:latin typeface="ＭＳ Ｐゴシック" charset="-128"/>
                <a:ea typeface="ＭＳ ゴシック" charset="-128"/>
              </a:rPr>
              <a:t>ｺﾝﾋﾟｭｰﾀ･ﾈｯﾄﾜｰｸ</a:t>
            </a:r>
            <a:r>
              <a:rPr kumimoji="0" lang="zh-TW" altLang="en-US" sz="2000" b="1" dirty="0">
                <a:solidFill>
                  <a:prstClr val="white"/>
                </a:solidFill>
                <a:latin typeface="ＭＳ Ｐゴシック" charset="-128"/>
                <a:ea typeface="ＭＳ ゴシック" charset="-128"/>
              </a:rPr>
              <a:t>（情報通信ｼｽﾃﾑ）</a:t>
            </a:r>
            <a:r>
              <a:rPr kumimoji="0" lang="ja-JP" altLang="en-US" sz="2000" b="1" dirty="0">
                <a:solidFill>
                  <a:prstClr val="white"/>
                </a:solidFill>
                <a:latin typeface="ＭＳ Ｐゴシック" charset="-128"/>
                <a:ea typeface="ＭＳ ゴシック" charset="-128"/>
              </a:rPr>
              <a:t>研究室　　　　　</a:t>
            </a:r>
            <a:r>
              <a:rPr lang="en-US" altLang="ja-JP" sz="1800" b="1" dirty="0">
                <a:solidFill>
                  <a:srgbClr val="FFFFFF"/>
                </a:solidFill>
                <a:latin typeface="Times New Roman" panose="02020603050405020304" pitchFamily="18" charset="0"/>
                <a:ea typeface="ＭＳ ゴシック" panose="020B0609070205080204" pitchFamily="49" charset="-128"/>
              </a:rPr>
              <a:t>http://www.net.info.mie-u.ac.jp</a:t>
            </a:r>
          </a:p>
        </p:txBody>
      </p:sp>
      <p:graphicFrame>
        <p:nvGraphicFramePr>
          <p:cNvPr id="3" name="表 2"/>
          <p:cNvGraphicFramePr>
            <a:graphicFrameLocks noGrp="1"/>
          </p:cNvGraphicFramePr>
          <p:nvPr/>
        </p:nvGraphicFramePr>
        <p:xfrm>
          <a:off x="0" y="2638085"/>
          <a:ext cx="9144000" cy="2152650"/>
        </p:xfrm>
        <a:graphic>
          <a:graphicData uri="http://schemas.openxmlformats.org/drawingml/2006/table">
            <a:tbl>
              <a:tblPr firstRow="1" bandRow="1">
                <a:tableStyleId>{5C22544A-7EE6-4342-B048-85BDC9FD1C3A}</a:tableStyleId>
              </a:tblPr>
              <a:tblGrid>
                <a:gridCol w="2923715">
                  <a:extLst>
                    <a:ext uri="{9D8B030D-6E8A-4147-A177-3AD203B41FA5}">
                      <a16:colId xmlns:a16="http://schemas.microsoft.com/office/drawing/2014/main" xmlns="" val="20000"/>
                    </a:ext>
                  </a:extLst>
                </a:gridCol>
                <a:gridCol w="6220285">
                  <a:extLst>
                    <a:ext uri="{9D8B030D-6E8A-4147-A177-3AD203B41FA5}">
                      <a16:colId xmlns:a16="http://schemas.microsoft.com/office/drawing/2014/main" xmlns="" val="20001"/>
                    </a:ext>
                  </a:extLst>
                </a:gridCol>
              </a:tblGrid>
              <a:tr h="2152650">
                <a:tc>
                  <a:txBody>
                    <a:bodyPr/>
                    <a:lstStyle/>
                    <a:p>
                      <a:pPr algn="ctr"/>
                      <a:r>
                        <a:rPr kumimoji="1" lang="ja-JP" altLang="en-US" sz="1800" dirty="0">
                          <a:solidFill>
                            <a:schemeClr val="tx1"/>
                          </a:solidFill>
                        </a:rPr>
                        <a:t>准教授　鈴木　秀智</a:t>
                      </a:r>
                    </a:p>
                  </a:txBody>
                  <a:tcPr>
                    <a:solidFill>
                      <a:srgbClr val="CECFE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ea"/>
                          <a:ea typeface="+mn-ea"/>
                          <a:cs typeface="+mn-cs"/>
                        </a:rPr>
                        <a:t>　画像処理技術、および、</a:t>
                      </a:r>
                      <a:r>
                        <a:rPr kumimoji="1" lang="en-US" altLang="ja-JP" sz="1600" b="0" i="0" u="none" strike="noStrike" kern="1200" cap="none" spc="0" normalizeH="0" baseline="0" noProof="0" dirty="0">
                          <a:ln>
                            <a:noFill/>
                          </a:ln>
                          <a:solidFill>
                            <a:prstClr val="black"/>
                          </a:solidFill>
                          <a:effectLst/>
                          <a:uLnTx/>
                          <a:uFillTx/>
                          <a:latin typeface="+mn-ea"/>
                          <a:ea typeface="+mn-ea"/>
                          <a:cs typeface="+mn-cs"/>
                        </a:rPr>
                        <a:t>Deep Learning </a:t>
                      </a:r>
                      <a:r>
                        <a:rPr kumimoji="1" lang="ja-JP" altLang="en-US" sz="1600" b="0" i="0" u="none" strike="noStrike" kern="1200" cap="none" spc="0" normalizeH="0" baseline="0" noProof="0" dirty="0">
                          <a:ln>
                            <a:noFill/>
                          </a:ln>
                          <a:solidFill>
                            <a:prstClr val="black"/>
                          </a:solidFill>
                          <a:effectLst/>
                          <a:uLnTx/>
                          <a:uFillTx/>
                          <a:latin typeface="+mn-ea"/>
                          <a:ea typeface="+mn-ea"/>
                          <a:cs typeface="+mn-cs"/>
                        </a:rPr>
                        <a:t>や</a:t>
                      </a:r>
                      <a:r>
                        <a:rPr kumimoji="1" lang="en-US" altLang="ja-JP" sz="1600" b="0" i="0" u="none" strike="noStrike" kern="1200" cap="none" spc="0" normalizeH="0" baseline="0" noProof="0" dirty="0">
                          <a:ln>
                            <a:noFill/>
                          </a:ln>
                          <a:solidFill>
                            <a:prstClr val="black"/>
                          </a:solidFill>
                          <a:effectLst/>
                          <a:uLnTx/>
                          <a:uFillTx/>
                          <a:latin typeface="+mn-ea"/>
                          <a:ea typeface="+mn-ea"/>
                          <a:cs typeface="+mn-cs"/>
                        </a:rPr>
                        <a:t> SFM </a:t>
                      </a:r>
                      <a:r>
                        <a:rPr kumimoji="1" lang="ja-JP" altLang="en-US" sz="1600" b="0" i="0" u="none" strike="noStrike" kern="1200" cap="none" spc="0" normalizeH="0" baseline="0" noProof="0" dirty="0">
                          <a:ln>
                            <a:noFill/>
                          </a:ln>
                          <a:solidFill>
                            <a:prstClr val="black"/>
                          </a:solidFill>
                          <a:effectLst/>
                          <a:uLnTx/>
                          <a:uFillTx/>
                          <a:latin typeface="+mn-ea"/>
                          <a:ea typeface="+mn-ea"/>
                          <a:cs typeface="+mn-cs"/>
                        </a:rPr>
                        <a:t>等の最新技術の画像処理への適用に関する研究を行っています。たとえば、</a:t>
                      </a:r>
                      <a:r>
                        <a:rPr kumimoji="1" lang="en-US" altLang="ja-JP" sz="1600" b="0" i="0" u="none" strike="noStrike" kern="1200" cap="none" spc="0" normalizeH="0" baseline="0" noProof="0" dirty="0">
                          <a:ln>
                            <a:noFill/>
                          </a:ln>
                          <a:solidFill>
                            <a:prstClr val="black"/>
                          </a:solidFill>
                          <a:effectLst/>
                          <a:uLnTx/>
                          <a:uFillTx/>
                          <a:latin typeface="+mn-ea"/>
                          <a:ea typeface="+mn-ea"/>
                          <a:cs typeface="+mn-cs"/>
                        </a:rPr>
                        <a:t>MR</a:t>
                      </a:r>
                      <a:r>
                        <a:rPr kumimoji="1" lang="ja-JP" altLang="en-US" sz="1600" b="0" i="0" u="none" strike="noStrike" kern="1200" cap="none" spc="0" normalizeH="0" baseline="0" noProof="0" dirty="0">
                          <a:ln>
                            <a:noFill/>
                          </a:ln>
                          <a:solidFill>
                            <a:prstClr val="black"/>
                          </a:solidFill>
                          <a:effectLst/>
                          <a:uLnTx/>
                          <a:uFillTx/>
                          <a:latin typeface="+mn-ea"/>
                          <a:ea typeface="+mn-ea"/>
                          <a:cs typeface="+mn-cs"/>
                        </a:rPr>
                        <a:t>画像等の医用画像からの組織・血管等の抽出と計測、</a:t>
                      </a:r>
                      <a:r>
                        <a:rPr kumimoji="1" lang="en-US" altLang="ja-JP" sz="1600" b="0" i="0" u="none" strike="noStrike" kern="1200" cap="none" spc="0" normalizeH="0" baseline="0" noProof="0" dirty="0">
                          <a:ln>
                            <a:noFill/>
                          </a:ln>
                          <a:solidFill>
                            <a:prstClr val="black"/>
                          </a:solidFill>
                          <a:effectLst/>
                          <a:uLnTx/>
                          <a:uFillTx/>
                          <a:latin typeface="+mn-ea"/>
                          <a:ea typeface="+mn-ea"/>
                          <a:cs typeface="+mn-cs"/>
                        </a:rPr>
                        <a:t>HMM</a:t>
                      </a:r>
                      <a:r>
                        <a:rPr kumimoji="1" lang="ja-JP" altLang="en-US" sz="1600" b="0" i="0" u="none" strike="noStrike" kern="1200" cap="none" spc="0" normalizeH="0" baseline="0" noProof="0" dirty="0">
                          <a:ln>
                            <a:noFill/>
                          </a:ln>
                          <a:solidFill>
                            <a:prstClr val="black"/>
                          </a:solidFill>
                          <a:effectLst/>
                          <a:uLnTx/>
                          <a:uFillTx/>
                          <a:latin typeface="+mn-ea"/>
                          <a:ea typeface="+mn-ea"/>
                          <a:cs typeface="+mn-cs"/>
                        </a:rPr>
                        <a:t>等を用いた手話・指文字・ジェスチャの認識、</a:t>
                      </a:r>
                      <a:r>
                        <a:rPr kumimoji="1" lang="en-US" altLang="ja-JP" sz="1600" b="0" i="0" u="none" strike="noStrike" kern="1200" cap="none" spc="0" normalizeH="0" baseline="0" noProof="0" dirty="0">
                          <a:ln>
                            <a:noFill/>
                          </a:ln>
                          <a:solidFill>
                            <a:prstClr val="black"/>
                          </a:solidFill>
                          <a:effectLst/>
                          <a:uLnTx/>
                          <a:uFillTx/>
                          <a:latin typeface="+mn-ea"/>
                          <a:ea typeface="+mn-ea"/>
                          <a:cs typeface="+mn-cs"/>
                        </a:rPr>
                        <a:t>Deep Learning</a:t>
                      </a:r>
                      <a:r>
                        <a:rPr kumimoji="1" lang="ja-JP" altLang="en-US" sz="1600" b="0" i="0" u="none" strike="noStrike" kern="1200" cap="none" spc="0" normalizeH="0" baseline="0" noProof="0" dirty="0">
                          <a:ln>
                            <a:noFill/>
                          </a:ln>
                          <a:solidFill>
                            <a:prstClr val="black"/>
                          </a:solidFill>
                          <a:effectLst/>
                          <a:uLnTx/>
                          <a:uFillTx/>
                          <a:latin typeface="+mn-ea"/>
                          <a:ea typeface="+mn-ea"/>
                          <a:cs typeface="+mn-cs"/>
                        </a:rPr>
                        <a:t>による動画像からの物体の抽出と追跡、</a:t>
                      </a:r>
                      <a:r>
                        <a:rPr kumimoji="1" lang="en-US" altLang="ja-JP" sz="1600" b="0" i="0" u="none" strike="noStrike" kern="1200" cap="none" spc="0" normalizeH="0" baseline="0" noProof="0" dirty="0">
                          <a:ln>
                            <a:noFill/>
                          </a:ln>
                          <a:solidFill>
                            <a:prstClr val="black"/>
                          </a:solidFill>
                          <a:effectLst/>
                          <a:uLnTx/>
                          <a:uFillTx/>
                          <a:latin typeface="+mn-ea"/>
                          <a:ea typeface="+mn-ea"/>
                          <a:cs typeface="+mn-cs"/>
                        </a:rPr>
                        <a:t>SFM</a:t>
                      </a:r>
                      <a:r>
                        <a:rPr kumimoji="1" lang="ja-JP" altLang="en-US" sz="1600" b="0" i="0" u="none" strike="noStrike" kern="1200" cap="none" spc="0" normalizeH="0" baseline="0" noProof="0" dirty="0">
                          <a:ln>
                            <a:noFill/>
                          </a:ln>
                          <a:solidFill>
                            <a:prstClr val="black"/>
                          </a:solidFill>
                          <a:effectLst/>
                          <a:uLnTx/>
                          <a:uFillTx/>
                          <a:latin typeface="+mn-ea"/>
                          <a:ea typeface="+mn-ea"/>
                          <a:cs typeface="+mn-cs"/>
                        </a:rPr>
                        <a:t>による画像列からの物体の位置や形状の認識、マルチエージェントや粒子法による大規模で流動性のある対象のシミュレーションを行っています。</a:t>
                      </a:r>
                      <a:endParaRPr kumimoji="1" lang="en-US" altLang="ja-JP" sz="1600" b="0" i="0" u="none" strike="noStrike" kern="1200" cap="none" spc="0" normalizeH="0" baseline="0" noProof="0" dirty="0">
                        <a:ln>
                          <a:noFill/>
                        </a:ln>
                        <a:solidFill>
                          <a:prstClr val="black"/>
                        </a:solidFill>
                        <a:effectLst/>
                        <a:uLnTx/>
                        <a:uFillTx/>
                        <a:latin typeface="+mn-ea"/>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ea"/>
                          <a:ea typeface="+mn-ea"/>
                          <a:cs typeface="+mn-cs"/>
                        </a:rPr>
                        <a:t>　</a:t>
                      </a:r>
                      <a:r>
                        <a:rPr kumimoji="1" lang="ja-JP" altLang="en-US" sz="1400" b="0" i="0" u="none" strike="noStrike" kern="1200" cap="none" spc="0" normalizeH="0" baseline="0" noProof="0" dirty="0">
                          <a:ln>
                            <a:noFill/>
                          </a:ln>
                          <a:solidFill>
                            <a:prstClr val="black"/>
                          </a:solidFill>
                          <a:effectLst/>
                          <a:uLnTx/>
                          <a:uFillTx/>
                          <a:latin typeface="+mn-ea"/>
                          <a:ea typeface="+mn-ea"/>
                          <a:cs typeface="+mn-cs"/>
                        </a:rPr>
                        <a:t>連絡先　電話番号：</a:t>
                      </a:r>
                      <a:r>
                        <a:rPr kumimoji="1" lang="en-US" altLang="ja-JP" sz="1400" b="0" i="0" u="none" strike="noStrike" kern="1200" cap="none" spc="0" normalizeH="0" baseline="0" noProof="0" dirty="0">
                          <a:ln>
                            <a:noFill/>
                          </a:ln>
                          <a:solidFill>
                            <a:prstClr val="black"/>
                          </a:solidFill>
                          <a:effectLst/>
                          <a:uLnTx/>
                          <a:uFillTx/>
                          <a:latin typeface="+mn-ea"/>
                          <a:ea typeface="+mn-ea"/>
                          <a:cs typeface="+mn-cs"/>
                        </a:rPr>
                        <a:t>059-231-9462</a:t>
                      </a:r>
                      <a:r>
                        <a:rPr kumimoji="1" lang="ja-JP" altLang="en-US" sz="14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1400" b="0" i="0" u="none" strike="noStrike" kern="1200" cap="none" spc="0" normalizeH="0" baseline="0" noProof="0" dirty="0">
                          <a:ln>
                            <a:noFill/>
                          </a:ln>
                          <a:solidFill>
                            <a:prstClr val="black"/>
                          </a:solidFill>
                          <a:effectLst/>
                          <a:uLnTx/>
                          <a:uFillTx/>
                          <a:latin typeface="+mn-ea"/>
                          <a:ea typeface="+mn-ea"/>
                          <a:cs typeface="+mn-cs"/>
                        </a:rPr>
                        <a:t> </a:t>
                      </a:r>
                      <a:r>
                        <a:rPr kumimoji="1" lang="ja-JP" altLang="en-US" sz="1400" b="0" i="0" u="none" strike="noStrike" kern="1200" cap="none" spc="0" normalizeH="0" baseline="0" noProof="0" dirty="0">
                          <a:ln>
                            <a:noFill/>
                          </a:ln>
                          <a:solidFill>
                            <a:prstClr val="black"/>
                          </a:solidFill>
                          <a:effectLst/>
                          <a:uLnTx/>
                          <a:uFillTx/>
                          <a:latin typeface="+mn-ea"/>
                          <a:ea typeface="+mn-ea"/>
                          <a:cs typeface="+mn-cs"/>
                        </a:rPr>
                        <a:t>メール：</a:t>
                      </a:r>
                      <a:r>
                        <a:rPr kumimoji="1" lang="en-US" altLang="ja-JP" sz="1400" b="0" i="0" u="none" strike="noStrike" kern="1200" cap="none" spc="0" normalizeH="0" baseline="0" noProof="0" dirty="0" err="1">
                          <a:ln>
                            <a:noFill/>
                          </a:ln>
                          <a:solidFill>
                            <a:prstClr val="black"/>
                          </a:solidFill>
                          <a:effectLst/>
                          <a:uLnTx/>
                          <a:uFillTx/>
                          <a:latin typeface="+mn-ea"/>
                          <a:ea typeface="+mn-ea"/>
                          <a:cs typeface="+mn-cs"/>
                        </a:rPr>
                        <a:t>suzuki@net.info.mie-u.ac.jp</a:t>
                      </a:r>
                      <a:endParaRPr kumimoji="1" lang="ja-JP" altLang="en-US" sz="1600" b="0" i="0" u="none" strike="noStrike" kern="1200" cap="none" spc="0" normalizeH="0" baseline="0" noProof="0" dirty="0">
                        <a:ln>
                          <a:noFill/>
                        </a:ln>
                        <a:solidFill>
                          <a:prstClr val="black"/>
                        </a:solidFill>
                        <a:effectLst/>
                        <a:uLnTx/>
                        <a:uFillTx/>
                        <a:latin typeface="+mn-ea"/>
                        <a:ea typeface="+mn-ea"/>
                        <a:cs typeface="+mn-cs"/>
                      </a:endParaRPr>
                    </a:p>
                  </a:txBody>
                  <a:tcPr>
                    <a:solidFill>
                      <a:srgbClr val="CECFE4"/>
                    </a:solidFill>
                  </a:tcPr>
                </a:tc>
                <a:extLst>
                  <a:ext uri="{0D108BD9-81ED-4DB2-BD59-A6C34878D82A}">
                    <a16:rowId xmlns:a16="http://schemas.microsoft.com/office/drawing/2014/main" xmlns="" val="10000"/>
                  </a:ext>
                </a:extLst>
              </a:tr>
            </a:tbl>
          </a:graphicData>
        </a:graphic>
      </p:graphicFrame>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896" y="3063599"/>
            <a:ext cx="1346776" cy="1618494"/>
          </a:xfrm>
          <a:prstGeom prst="rect">
            <a:avLst/>
          </a:prstGeom>
        </p:spPr>
      </p:pic>
      <p:graphicFrame>
        <p:nvGraphicFramePr>
          <p:cNvPr id="6" name="表 5">
            <a:extLst>
              <a:ext uri="{FF2B5EF4-FFF2-40B4-BE49-F238E27FC236}">
                <a16:creationId xmlns:a16="http://schemas.microsoft.com/office/drawing/2014/main" xmlns="" id="{0DCA971A-DBC7-9E4D-BA44-C8B55B68025F}"/>
              </a:ext>
            </a:extLst>
          </p:cNvPr>
          <p:cNvGraphicFramePr>
            <a:graphicFrameLocks noGrp="1"/>
          </p:cNvGraphicFramePr>
          <p:nvPr/>
        </p:nvGraphicFramePr>
        <p:xfrm>
          <a:off x="0" y="-16679"/>
          <a:ext cx="9144000" cy="2633744"/>
        </p:xfrm>
        <a:graphic>
          <a:graphicData uri="http://schemas.openxmlformats.org/drawingml/2006/table">
            <a:tbl>
              <a:tblPr firstRow="1" bandRow="1">
                <a:tableStyleId>{5C22544A-7EE6-4342-B048-85BDC9FD1C3A}</a:tableStyleId>
              </a:tblPr>
              <a:tblGrid>
                <a:gridCol w="2923715">
                  <a:extLst>
                    <a:ext uri="{9D8B030D-6E8A-4147-A177-3AD203B41FA5}">
                      <a16:colId xmlns:a16="http://schemas.microsoft.com/office/drawing/2014/main" xmlns="" val="20000"/>
                    </a:ext>
                  </a:extLst>
                </a:gridCol>
                <a:gridCol w="6220285">
                  <a:extLst>
                    <a:ext uri="{9D8B030D-6E8A-4147-A177-3AD203B41FA5}">
                      <a16:colId xmlns:a16="http://schemas.microsoft.com/office/drawing/2014/main" xmlns="" val="20001"/>
                    </a:ext>
                  </a:extLst>
                </a:gridCol>
              </a:tblGrid>
              <a:tr h="2633744">
                <a:tc>
                  <a:txBody>
                    <a:bodyPr/>
                    <a:lstStyle/>
                    <a:p>
                      <a:pPr algn="ctr"/>
                      <a:r>
                        <a:rPr kumimoji="1" lang="ja-JP" altLang="en-US" sz="1800" dirty="0">
                          <a:solidFill>
                            <a:schemeClr val="tx1"/>
                          </a:solidFill>
                        </a:rPr>
                        <a:t>教授　真鍋　哲也</a:t>
                      </a:r>
                    </a:p>
                  </a:txBody>
                  <a:tcPr>
                    <a:solidFill>
                      <a:srgbClr val="CECFE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ea"/>
                          <a:ea typeface="+mn-ea"/>
                          <a:cs typeface="+mn-cs"/>
                        </a:rPr>
                        <a:t>　光通信ネットワークの信頼性向上を目指して、光通信ネットワークの冗長化技術と異常監視簡易化技術の研究に取り組んでいます。冗長化技術では、光ファイバ給電による微弱な電力による遠隔からの経路切替を可能にするためのシステム構成や蓄電・制御アルゴリズムの研究を進めています。異常監視簡易化技術では、光ファイバ干渉系による簡易な光学系に信号処理アルゴリズムを組み合わせた研究を進めています。情報、通信、機械等幅広い分野の技術を積極的に組み合わせることを意識し、常に実用化を目指した研究を進めていきます。</a:t>
                      </a:r>
                      <a:endParaRPr kumimoji="1" lang="en-US" altLang="ja-JP" sz="1600" b="0" i="0" u="none" strike="noStrike" kern="1200" cap="none" spc="0" normalizeH="0" baseline="0" noProof="0" dirty="0">
                        <a:ln>
                          <a:noFill/>
                        </a:ln>
                        <a:solidFill>
                          <a:prstClr val="black"/>
                        </a:solidFill>
                        <a:effectLst/>
                        <a:uLnTx/>
                        <a:uFillTx/>
                        <a:latin typeface="+mn-ea"/>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n-ea"/>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ea"/>
                          <a:ea typeface="+mn-ea"/>
                          <a:cs typeface="+mn-cs"/>
                        </a:rPr>
                        <a:t>　</a:t>
                      </a:r>
                      <a:r>
                        <a:rPr kumimoji="1" lang="ja-JP" altLang="en-US" sz="1400" b="0" i="0" u="none" strike="noStrike" kern="1200" cap="none" spc="0" normalizeH="0" baseline="0" noProof="0" dirty="0">
                          <a:ln>
                            <a:noFill/>
                          </a:ln>
                          <a:solidFill>
                            <a:prstClr val="black"/>
                          </a:solidFill>
                          <a:effectLst/>
                          <a:uLnTx/>
                          <a:uFillTx/>
                          <a:latin typeface="+mn-ea"/>
                          <a:ea typeface="+mn-ea"/>
                          <a:cs typeface="+mn-cs"/>
                        </a:rPr>
                        <a:t>連絡先　電話番号：</a:t>
                      </a:r>
                      <a:r>
                        <a:rPr kumimoji="1" lang="en-US" altLang="ja-JP" sz="1400" b="0" i="0" u="none" strike="noStrike" kern="1200" cap="none" spc="0" normalizeH="0" baseline="0" noProof="0" dirty="0">
                          <a:ln>
                            <a:noFill/>
                          </a:ln>
                          <a:solidFill>
                            <a:prstClr val="black"/>
                          </a:solidFill>
                          <a:effectLst/>
                          <a:uLnTx/>
                          <a:uFillTx/>
                          <a:latin typeface="+mn-ea"/>
                          <a:ea typeface="+mn-ea"/>
                          <a:cs typeface="+mn-cs"/>
                        </a:rPr>
                        <a:t>059-231-9461</a:t>
                      </a:r>
                      <a:r>
                        <a:rPr kumimoji="1" lang="ja-JP" altLang="en-US" sz="1400" b="0" i="0" u="none" strike="noStrike" kern="1200" cap="none" spc="0" normalizeH="0" baseline="0" noProof="0" dirty="0" err="1">
                          <a:ln>
                            <a:noFill/>
                          </a:ln>
                          <a:solidFill>
                            <a:prstClr val="black"/>
                          </a:solidFill>
                          <a:effectLst/>
                          <a:uLnTx/>
                          <a:uFillTx/>
                          <a:latin typeface="+mn-ea"/>
                          <a:ea typeface="+mn-ea"/>
                          <a:cs typeface="+mn-cs"/>
                        </a:rPr>
                        <a:t>、</a:t>
                      </a:r>
                      <a:r>
                        <a:rPr kumimoji="1" lang="en-US" altLang="ja-JP" sz="1400" b="0" i="0" u="none" strike="noStrike" kern="1200" cap="none" spc="0" normalizeH="0" baseline="0" noProof="0" dirty="0">
                          <a:ln>
                            <a:noFill/>
                          </a:ln>
                          <a:solidFill>
                            <a:prstClr val="black"/>
                          </a:solidFill>
                          <a:effectLst/>
                          <a:uLnTx/>
                          <a:uFillTx/>
                          <a:latin typeface="+mn-ea"/>
                          <a:ea typeface="+mn-ea"/>
                          <a:cs typeface="+mn-cs"/>
                        </a:rPr>
                        <a:t> </a:t>
                      </a:r>
                      <a:r>
                        <a:rPr kumimoji="1" lang="ja-JP" altLang="en-US" sz="1400" b="0" i="0" u="none" strike="noStrike" kern="1200" cap="none" spc="0" normalizeH="0" baseline="0" noProof="0" dirty="0">
                          <a:ln>
                            <a:noFill/>
                          </a:ln>
                          <a:solidFill>
                            <a:prstClr val="black"/>
                          </a:solidFill>
                          <a:effectLst/>
                          <a:uLnTx/>
                          <a:uFillTx/>
                          <a:latin typeface="+mn-ea"/>
                          <a:ea typeface="+mn-ea"/>
                          <a:cs typeface="+mn-cs"/>
                        </a:rPr>
                        <a:t>メール：</a:t>
                      </a:r>
                      <a:r>
                        <a:rPr kumimoji="1" lang="en-US" altLang="ja-JP" sz="1400" b="0" i="0" u="none" strike="noStrike" kern="1200" cap="none" spc="0" normalizeH="0" baseline="0" noProof="0" dirty="0">
                          <a:ln>
                            <a:noFill/>
                          </a:ln>
                          <a:solidFill>
                            <a:prstClr val="black"/>
                          </a:solidFill>
                          <a:effectLst/>
                          <a:uLnTx/>
                          <a:uFillTx/>
                          <a:latin typeface="+mn-ea"/>
                          <a:ea typeface="+mn-ea"/>
                          <a:cs typeface="+mn-cs"/>
                        </a:rPr>
                        <a:t>manabe@net.info.mie-u.ac.jp</a:t>
                      </a:r>
                      <a:endParaRPr kumimoji="1" lang="ja-JP" altLang="en-US" sz="1600" b="0" i="0" u="none" strike="noStrike" kern="1200" cap="none" spc="0" normalizeH="0" baseline="0" noProof="0" dirty="0">
                        <a:ln>
                          <a:noFill/>
                        </a:ln>
                        <a:solidFill>
                          <a:prstClr val="black"/>
                        </a:solidFill>
                        <a:effectLst/>
                        <a:uLnTx/>
                        <a:uFillTx/>
                        <a:latin typeface="+mn-ea"/>
                        <a:ea typeface="+mn-ea"/>
                        <a:cs typeface="+mn-cs"/>
                      </a:endParaRPr>
                    </a:p>
                  </a:txBody>
                  <a:tcPr>
                    <a:solidFill>
                      <a:srgbClr val="CECFE4"/>
                    </a:solidFill>
                  </a:tcPr>
                </a:tc>
                <a:extLst>
                  <a:ext uri="{0D108BD9-81ED-4DB2-BD59-A6C34878D82A}">
                    <a16:rowId xmlns:a16="http://schemas.microsoft.com/office/drawing/2014/main" xmlns="" val="10000"/>
                  </a:ext>
                </a:extLst>
              </a:tr>
            </a:tbl>
          </a:graphicData>
        </a:graphic>
      </p:graphicFrame>
      <p:pic>
        <p:nvPicPr>
          <p:cNvPr id="7" name="Picture 2">
            <a:extLst>
              <a:ext uri="{FF2B5EF4-FFF2-40B4-BE49-F238E27FC236}">
                <a16:creationId xmlns:a16="http://schemas.microsoft.com/office/drawing/2014/main" xmlns="" id="{744D60C0-A62C-0044-BF63-0DE31E5285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291" t="30389" r="60208" b="18623"/>
          <a:stretch>
            <a:fillRect/>
          </a:stretch>
        </p:blipFill>
        <p:spPr bwMode="auto">
          <a:xfrm>
            <a:off x="773600" y="387865"/>
            <a:ext cx="1397367" cy="161849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719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5"/>
          <p:cNvSpPr>
            <a:spLocks noChangeArrowheads="1"/>
          </p:cNvSpPr>
          <p:nvPr/>
        </p:nvSpPr>
        <p:spPr bwMode="auto">
          <a:xfrm>
            <a:off x="0" y="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37931725" indent="-37474525">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kumimoji="0" lang="ja-JP" altLang="en-US" sz="1200">
              <a:solidFill>
                <a:srgbClr val="000000"/>
              </a:solidFill>
              <a:latin typeface="Arial" panose="020B0604020202020204" pitchFamily="34" charset="0"/>
              <a:ea typeface="ＭＳ ゴシック" panose="020B0609070205080204" pitchFamily="49" charset="-128"/>
            </a:endParaRPr>
          </a:p>
          <a:p>
            <a:pPr>
              <a:spcBef>
                <a:spcPct val="0"/>
              </a:spcBef>
              <a:buFontTx/>
              <a:buNone/>
            </a:pPr>
            <a:endParaRPr lang="ja-JP" altLang="en-US" sz="2800">
              <a:solidFill>
                <a:srgbClr val="FFFF00"/>
              </a:solidFill>
              <a:latin typeface="Arial" panose="020B0604020202020204" pitchFamily="34" charset="0"/>
              <a:ea typeface="ＭＳ ゴシック" panose="020B0609070205080204" pitchFamily="49" charset="-128"/>
            </a:endParaRPr>
          </a:p>
        </p:txBody>
      </p:sp>
      <p:sp>
        <p:nvSpPr>
          <p:cNvPr id="32" name="正方形/長方形 31"/>
          <p:cNvSpPr>
            <a:spLocks noChangeArrowheads="1"/>
          </p:cNvSpPr>
          <p:nvPr/>
        </p:nvSpPr>
        <p:spPr bwMode="auto">
          <a:xfrm>
            <a:off x="0" y="-1588"/>
            <a:ext cx="9144000" cy="1290638"/>
          </a:xfrm>
          <a:prstGeom prst="rect">
            <a:avLst/>
          </a:prstGeom>
          <a:solidFill>
            <a:srgbClr val="4B4D8A"/>
          </a:solidFill>
          <a:ln w="9525">
            <a:solidFill>
              <a:srgbClr val="4A7EBB"/>
            </a:solidFill>
            <a:miter lim="800000"/>
            <a:headEnd/>
            <a:tailEnd/>
          </a:ln>
          <a:effectLst>
            <a:outerShdw blurRad="40000" dist="23000" dir="5400000" rotWithShape="0">
              <a:srgbClr val="808080">
                <a:alpha val="34998"/>
              </a:srgbClr>
            </a:outerShdw>
          </a:effectLst>
        </p:spPr>
        <p:txBody>
          <a:bodyPr anchor="b">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eaLnBrk="0" fontAlgn="base" hangingPunct="0">
              <a:spcBef>
                <a:spcPct val="0"/>
              </a:spcBef>
              <a:spcAft>
                <a:spcPct val="0"/>
              </a:spcAft>
              <a:defRPr kumimoji="1" sz="2400">
                <a:solidFill>
                  <a:schemeClr val="tx1"/>
                </a:solidFill>
                <a:latin typeface="Arial" charset="0"/>
                <a:ea typeface="ＭＳ Ｐゴシック" charset="-128"/>
              </a:defRPr>
            </a:lvl6pPr>
            <a:lvl7pPr marL="914400" eaLnBrk="0" fontAlgn="base" hangingPunct="0">
              <a:spcBef>
                <a:spcPct val="0"/>
              </a:spcBef>
              <a:spcAft>
                <a:spcPct val="0"/>
              </a:spcAft>
              <a:defRPr kumimoji="1" sz="2400">
                <a:solidFill>
                  <a:schemeClr val="tx1"/>
                </a:solidFill>
                <a:latin typeface="Arial" charset="0"/>
                <a:ea typeface="ＭＳ Ｐゴシック" charset="-128"/>
              </a:defRPr>
            </a:lvl7pPr>
            <a:lvl8pPr marL="1371600" eaLnBrk="0" fontAlgn="base" hangingPunct="0">
              <a:spcBef>
                <a:spcPct val="0"/>
              </a:spcBef>
              <a:spcAft>
                <a:spcPct val="0"/>
              </a:spcAft>
              <a:defRPr kumimoji="1" sz="2400">
                <a:solidFill>
                  <a:schemeClr val="tx1"/>
                </a:solidFill>
                <a:latin typeface="Arial" charset="0"/>
                <a:ea typeface="ＭＳ Ｐゴシック" charset="-128"/>
              </a:defRPr>
            </a:lvl8pPr>
            <a:lvl9pPr marL="1828800" eaLnBrk="0" fontAlgn="base" hangingPunct="0">
              <a:spcBef>
                <a:spcPct val="0"/>
              </a:spcBef>
              <a:spcAft>
                <a:spcPct val="0"/>
              </a:spcAft>
              <a:defRPr kumimoji="1" sz="2400">
                <a:solidFill>
                  <a:schemeClr val="tx1"/>
                </a:solidFill>
                <a:latin typeface="Arial" charset="0"/>
                <a:ea typeface="ＭＳ Ｐゴシック" charset="-128"/>
              </a:defRPr>
            </a:lvl9pPr>
          </a:lstStyle>
          <a:p>
            <a:pPr>
              <a:spcAft>
                <a:spcPts val="3000"/>
              </a:spcAft>
              <a:defRPr/>
            </a:pPr>
            <a:endParaRPr kumimoji="0" lang="ja-JP" altLang="en-US" sz="3200" b="1">
              <a:solidFill>
                <a:prstClr val="white"/>
              </a:solidFill>
              <a:latin typeface="ＭＳ Ｐゴシック" charset="-128"/>
              <a:ea typeface="ＭＳ ゴシック" charset="-128"/>
            </a:endParaRPr>
          </a:p>
        </p:txBody>
      </p:sp>
      <p:sp>
        <p:nvSpPr>
          <p:cNvPr id="17412" name="テキスト ボックス 23"/>
          <p:cNvSpPr txBox="1">
            <a:spLocks noChangeArrowheads="1"/>
          </p:cNvSpPr>
          <p:nvPr/>
        </p:nvSpPr>
        <p:spPr bwMode="auto">
          <a:xfrm>
            <a:off x="250825" y="765175"/>
            <a:ext cx="8642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37931725" indent="-37474525">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Aft>
                <a:spcPts val="3000"/>
              </a:spcAft>
              <a:buFont typeface="Arial" panose="020B0604020202020204" pitchFamily="34" charset="0"/>
              <a:buNone/>
            </a:pPr>
            <a:r>
              <a:rPr kumimoji="0" lang="ja-JP" altLang="en-US" sz="2000" b="1" dirty="0">
                <a:solidFill>
                  <a:srgbClr val="FFFFFF"/>
                </a:solidFill>
                <a:latin typeface="ＭＳ Ｐゴシック" panose="020B0600070205080204" pitchFamily="50" charset="-128"/>
                <a:ea typeface="ＭＳ ゴシック" panose="020B0609070205080204" pitchFamily="49" charset="-128"/>
              </a:rPr>
              <a:t>成瀬 央</a:t>
            </a:r>
            <a:r>
              <a:rPr kumimoji="0" lang="ja-JP" altLang="en-US" sz="1800" b="1" dirty="0">
                <a:solidFill>
                  <a:srgbClr val="FFFFFF"/>
                </a:solidFill>
                <a:latin typeface="ＭＳ Ｐゴシック" panose="020B0600070205080204" pitchFamily="50" charset="-128"/>
                <a:ea typeface="ＭＳ ゴシック" panose="020B0609070205080204" pitchFamily="49" charset="-128"/>
              </a:rPr>
              <a:t>　</a:t>
            </a:r>
            <a:r>
              <a:rPr kumimoji="0" lang="ja-JP" altLang="en-US" sz="2000" b="1" dirty="0">
                <a:solidFill>
                  <a:srgbClr val="FFFFFF"/>
                </a:solidFill>
                <a:latin typeface="ＭＳ Ｐゴシック" panose="020B0600070205080204" pitchFamily="50" charset="-128"/>
                <a:ea typeface="ＭＳ ゴシック" panose="020B0609070205080204" pitchFamily="49" charset="-128"/>
              </a:rPr>
              <a:t>教授　　成枝秀介</a:t>
            </a:r>
            <a:r>
              <a:rPr kumimoji="0" lang="en-US" altLang="ja-JP" sz="2000" b="1" dirty="0">
                <a:solidFill>
                  <a:srgbClr val="FFFFFF"/>
                </a:solidFill>
                <a:latin typeface="ＭＳ Ｐゴシック" panose="020B0600070205080204" pitchFamily="50" charset="-128"/>
                <a:ea typeface="ＭＳ ゴシック" panose="020B0609070205080204" pitchFamily="49" charset="-128"/>
              </a:rPr>
              <a:t> </a:t>
            </a:r>
            <a:r>
              <a:rPr kumimoji="0" lang="ja-JP" altLang="en-US" sz="2000" b="1" dirty="0">
                <a:solidFill>
                  <a:srgbClr val="FFFFFF"/>
                </a:solidFill>
                <a:latin typeface="ＭＳ Ｐゴシック" panose="020B0600070205080204" pitchFamily="50" charset="-128"/>
                <a:ea typeface="ＭＳ ゴシック" panose="020B0609070205080204" pitchFamily="49" charset="-128"/>
              </a:rPr>
              <a:t>准教授　　</a:t>
            </a:r>
            <a:r>
              <a:rPr lang="en-US" altLang="ja-JP" sz="1800" b="1" dirty="0">
                <a:solidFill>
                  <a:srgbClr val="FFFFFF"/>
                </a:solidFill>
                <a:latin typeface="Times New Roman" panose="02020603050405020304" pitchFamily="18" charset="0"/>
                <a:ea typeface="ＭＳ ゴシック" panose="020B0609070205080204" pitchFamily="49" charset="-128"/>
              </a:rPr>
              <a:t>http://www.pa.info.mie-u.ac.jp/</a:t>
            </a:r>
          </a:p>
        </p:txBody>
      </p:sp>
      <p:sp>
        <p:nvSpPr>
          <p:cNvPr id="17413" name="正方形/長方形 29"/>
          <p:cNvSpPr>
            <a:spLocks noChangeArrowheads="1"/>
          </p:cNvSpPr>
          <p:nvPr/>
        </p:nvSpPr>
        <p:spPr bwMode="auto">
          <a:xfrm>
            <a:off x="193675" y="123825"/>
            <a:ext cx="8642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37931725" indent="-37474525">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spcAft>
                <a:spcPts val="3000"/>
              </a:spcAft>
              <a:buFontTx/>
              <a:buNone/>
            </a:pPr>
            <a:r>
              <a:rPr kumimoji="0" lang="ja-JP" altLang="en-US" b="1" dirty="0">
                <a:solidFill>
                  <a:srgbClr val="FFFFFF"/>
                </a:solidFill>
                <a:latin typeface="ＭＳ Ｐゴシック" panose="020B0600070205080204" pitchFamily="50" charset="-128"/>
                <a:ea typeface="ＭＳ ゴシック" panose="020B0609070205080204" pitchFamily="49" charset="-128"/>
              </a:rPr>
              <a:t>パターン情報処理（ﾈｯﾄﾜｰｸｾﾝｼﾝｸﾞ）</a:t>
            </a:r>
            <a:r>
              <a:rPr lang="ja-JP" altLang="en-US" b="1" dirty="0">
                <a:solidFill>
                  <a:srgbClr val="FFFFFF"/>
                </a:solidFill>
                <a:latin typeface="ＭＳ Ｐゴシック" panose="020B0600070205080204" pitchFamily="50" charset="-128"/>
                <a:ea typeface="ＭＳ ゴシック" panose="020B0609070205080204" pitchFamily="49" charset="-128"/>
              </a:rPr>
              <a:t>研究室</a:t>
            </a:r>
            <a:endParaRPr kumimoji="0" lang="ja-JP" altLang="en-US" b="1" dirty="0">
              <a:solidFill>
                <a:srgbClr val="FFFFFF"/>
              </a:solidFill>
              <a:latin typeface="ＭＳ Ｐゴシック" panose="020B0600070205080204" pitchFamily="50" charset="-128"/>
              <a:ea typeface="ＭＳ ゴシック" panose="020B0609070205080204" pitchFamily="49" charset="-128"/>
            </a:endParaRPr>
          </a:p>
        </p:txBody>
      </p:sp>
      <p:pic>
        <p:nvPicPr>
          <p:cNvPr id="17414" name="図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73600" y="31664275"/>
            <a:ext cx="3340100" cy="2516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5" name="図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0" y="31816675"/>
            <a:ext cx="3340100" cy="2516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6" name="図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78400" y="31969075"/>
            <a:ext cx="3340100" cy="2516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7" name="図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30800" y="32121475"/>
            <a:ext cx="3340100" cy="2516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8" name="図 3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83200" y="32273875"/>
            <a:ext cx="3340100" cy="2516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 name="テキスト ボックス 35"/>
          <p:cNvSpPr txBox="1">
            <a:spLocks noChangeArrowheads="1"/>
          </p:cNvSpPr>
          <p:nvPr/>
        </p:nvSpPr>
        <p:spPr bwMode="auto">
          <a:xfrm>
            <a:off x="250825" y="1303338"/>
            <a:ext cx="864235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37931725" indent="-37474525">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r>
              <a:rPr lang="ja-JP" altLang="en-US" sz="1600" b="1" u="sng" dirty="0">
                <a:solidFill>
                  <a:srgbClr val="4B4D8A"/>
                </a:solidFill>
                <a:latin typeface="+mn-ea"/>
                <a:ea typeface="+mn-ea"/>
                <a:cs typeface="Times New Roman" panose="02020603050405020304" pitchFamily="18" charset="0"/>
              </a:rPr>
              <a:t>研究室概要：</a:t>
            </a:r>
            <a:endParaRPr lang="en-US" altLang="ja-JP" sz="1600" b="1" u="sng" dirty="0">
              <a:solidFill>
                <a:srgbClr val="4B4D8A"/>
              </a:solidFill>
              <a:latin typeface="+mn-ea"/>
              <a:ea typeface="+mn-ea"/>
              <a:cs typeface="Times New Roman" panose="02020603050405020304" pitchFamily="18" charset="0"/>
            </a:endParaRPr>
          </a:p>
          <a:p>
            <a:pPr>
              <a:spcBef>
                <a:spcPct val="0"/>
              </a:spcBef>
              <a:buFontTx/>
              <a:buNone/>
              <a:defRPr/>
            </a:pPr>
            <a:r>
              <a:rPr lang="ja-JP" altLang="en-US" sz="1600" dirty="0">
                <a:latin typeface="+mn-ea"/>
                <a:ea typeface="+mn-ea"/>
                <a:cs typeface="Times New Roman" panose="02020603050405020304" pitchFamily="18" charset="0"/>
              </a:rPr>
              <a:t>　</a:t>
            </a:r>
            <a:r>
              <a:rPr lang="en-US" altLang="ja-JP" sz="1600" dirty="0">
                <a:latin typeface="+mn-ea"/>
                <a:ea typeface="+mn-ea"/>
                <a:cs typeface="Times New Roman" panose="02020603050405020304" pitchFamily="18" charset="0"/>
              </a:rPr>
              <a:t>A) </a:t>
            </a:r>
            <a:r>
              <a:rPr lang="ja-JP" altLang="en-US" sz="1600" dirty="0">
                <a:latin typeface="+mn-ea"/>
                <a:ea typeface="+mn-ea"/>
                <a:cs typeface="Times New Roman" panose="02020603050405020304" pitchFamily="18" charset="0"/>
              </a:rPr>
              <a:t>光ファイバをセンサとして用いた分布型ひずみセンシング方法についての基礎から構造物への応用にかかわる研究・開発と、</a:t>
            </a:r>
            <a:r>
              <a:rPr lang="en-US" altLang="ja-JP" sz="1600" dirty="0">
                <a:latin typeface="+mn-ea"/>
                <a:ea typeface="+mn-ea"/>
                <a:cs typeface="Times New Roman" panose="02020603050405020304" pitchFamily="18" charset="0"/>
              </a:rPr>
              <a:t>B) </a:t>
            </a:r>
            <a:r>
              <a:rPr lang="ja-JP" altLang="en-US" sz="1600" dirty="0">
                <a:latin typeface="+mn-ea"/>
                <a:ea typeface="+mn-ea"/>
                <a:cs typeface="Times New Roman" panose="02020603050405020304" pitchFamily="18" charset="0"/>
              </a:rPr>
              <a:t>無線信号処理：特に、物理情報収集のための無線センサネットワーク（</a:t>
            </a:r>
            <a:r>
              <a:rPr lang="en-US" altLang="ja-JP" sz="1600" dirty="0">
                <a:latin typeface="+mn-ea"/>
                <a:ea typeface="+mn-ea"/>
                <a:cs typeface="Times New Roman" panose="02020603050405020304" pitchFamily="18" charset="0"/>
              </a:rPr>
              <a:t>WSN</a:t>
            </a:r>
            <a:r>
              <a:rPr lang="ja-JP" altLang="en-US" sz="1600" dirty="0">
                <a:latin typeface="+mn-ea"/>
                <a:ea typeface="+mn-ea"/>
                <a:cs typeface="Times New Roman" panose="02020603050405020304" pitchFamily="18" charset="0"/>
              </a:rPr>
              <a:t>）技術や電波環境把握のための信号検出技術にかかわる研究・開発を行っています。</a:t>
            </a:r>
            <a:endParaRPr lang="en-US" altLang="ja-JP" sz="1600" dirty="0">
              <a:latin typeface="+mn-ea"/>
              <a:ea typeface="+mn-ea"/>
              <a:cs typeface="Times New Roman" panose="02020603050405020304" pitchFamily="18" charset="0"/>
            </a:endParaRPr>
          </a:p>
          <a:p>
            <a:pPr>
              <a:spcBef>
                <a:spcPts val="1200"/>
              </a:spcBef>
              <a:buFontTx/>
              <a:buNone/>
              <a:defRPr/>
            </a:pPr>
            <a:r>
              <a:rPr lang="ja-JP" altLang="en-US" sz="1600" b="1" u="sng" dirty="0">
                <a:solidFill>
                  <a:srgbClr val="4B4D8A"/>
                </a:solidFill>
                <a:latin typeface="+mn-ea"/>
                <a:ea typeface="+mn-ea"/>
                <a:cs typeface="Times New Roman" panose="02020603050405020304" pitchFamily="18" charset="0"/>
              </a:rPr>
              <a:t>産学連携が可能な研究テーマ：</a:t>
            </a:r>
            <a:endParaRPr lang="en-US" altLang="ja-JP" sz="1600" b="1" u="sng" dirty="0">
              <a:solidFill>
                <a:srgbClr val="4B4D8A"/>
              </a:solidFill>
              <a:latin typeface="+mn-ea"/>
              <a:ea typeface="+mn-ea"/>
              <a:cs typeface="Times New Roman" panose="02020603050405020304" pitchFamily="18" charset="0"/>
            </a:endParaRPr>
          </a:p>
          <a:p>
            <a:pPr marL="342900" indent="-342900">
              <a:spcBef>
                <a:spcPct val="0"/>
              </a:spcBef>
              <a:buFont typeface="+mj-lt"/>
              <a:buAutoNum type="alphaUcParenR"/>
              <a:defRPr/>
            </a:pPr>
            <a:r>
              <a:rPr lang="ja-JP" altLang="en-US" sz="1600" dirty="0">
                <a:latin typeface="+mn-ea"/>
                <a:ea typeface="+mn-ea"/>
              </a:rPr>
              <a:t>光ファイバセンシングによる構造のひずみや温度分布のモニタリング。これまでに、国内外の企業、研究機関、大学との共同研究を多数行っています。</a:t>
            </a:r>
            <a:endParaRPr lang="en-US" altLang="ja-JP" sz="1600" dirty="0">
              <a:latin typeface="+mn-ea"/>
              <a:ea typeface="+mn-ea"/>
            </a:endParaRPr>
          </a:p>
          <a:p>
            <a:pPr marL="342900" indent="-342900">
              <a:spcBef>
                <a:spcPct val="0"/>
              </a:spcBef>
              <a:buFont typeface="+mj-lt"/>
              <a:buAutoNum type="alphaUcParenR"/>
              <a:defRPr/>
            </a:pPr>
            <a:r>
              <a:rPr lang="ja-JP" altLang="en-US" sz="1600" dirty="0">
                <a:latin typeface="+mn-ea"/>
                <a:ea typeface="+mn-ea"/>
              </a:rPr>
              <a:t>無線信号処理に関する研究、特に無線センサネットワーク技術や無線信号検出技術など。これまでに、大学との共同研究を多数行っています。</a:t>
            </a:r>
            <a:endParaRPr lang="en-US" altLang="ja-JP" sz="1600" dirty="0">
              <a:latin typeface="+mn-ea"/>
              <a:ea typeface="+mn-ea"/>
            </a:endParaRPr>
          </a:p>
        </p:txBody>
      </p:sp>
      <p:grpSp>
        <p:nvGrpSpPr>
          <p:cNvPr id="17420" name="グループ化 2"/>
          <p:cNvGrpSpPr>
            <a:grpSpLocks/>
          </p:cNvGrpSpPr>
          <p:nvPr/>
        </p:nvGrpSpPr>
        <p:grpSpPr bwMode="auto">
          <a:xfrm>
            <a:off x="333375" y="3857625"/>
            <a:ext cx="4014788" cy="2759075"/>
            <a:chOff x="397904" y="3857625"/>
            <a:chExt cx="4014639" cy="2758447"/>
          </a:xfrm>
        </p:grpSpPr>
        <p:sp>
          <p:nvSpPr>
            <p:cNvPr id="17432" name="Text Box 496"/>
            <p:cNvSpPr txBox="1">
              <a:spLocks noChangeArrowheads="1"/>
            </p:cNvSpPr>
            <p:nvPr/>
          </p:nvSpPr>
          <p:spPr bwMode="auto">
            <a:xfrm>
              <a:off x="453569" y="3857625"/>
              <a:ext cx="1958191" cy="523316"/>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solidFill>
                    <a:srgbClr val="010000"/>
                  </a:solidFill>
                  <a:latin typeface="Times New Roman" panose="02020603050405020304" pitchFamily="18" charset="0"/>
                </a:rPr>
                <a:t>繊維強化プラスティック</a:t>
              </a:r>
            </a:p>
            <a:p>
              <a:pPr>
                <a:spcBef>
                  <a:spcPct val="0"/>
                </a:spcBef>
                <a:buFontTx/>
                <a:buNone/>
              </a:pPr>
              <a:r>
                <a:rPr lang="en-US" altLang="ja-JP" sz="1400">
                  <a:solidFill>
                    <a:srgbClr val="010000"/>
                  </a:solidFill>
                  <a:latin typeface="Times New Roman" panose="02020603050405020304" pitchFamily="18" charset="0"/>
                  <a:ea typeface="Osaka" charset="-128"/>
                </a:rPr>
                <a:t>(FRP)</a:t>
              </a:r>
            </a:p>
          </p:txBody>
        </p:sp>
        <p:grpSp>
          <p:nvGrpSpPr>
            <p:cNvPr id="17433" name="グループ化 1"/>
            <p:cNvGrpSpPr>
              <a:grpSpLocks/>
            </p:cNvGrpSpPr>
            <p:nvPr/>
          </p:nvGrpSpPr>
          <p:grpSpPr bwMode="auto">
            <a:xfrm>
              <a:off x="467544" y="5403791"/>
              <a:ext cx="1679162" cy="1165503"/>
              <a:chOff x="422720" y="5403791"/>
              <a:chExt cx="1679162" cy="1165503"/>
            </a:xfrm>
          </p:grpSpPr>
          <p:pic>
            <p:nvPicPr>
              <p:cNvPr id="17475" name="Picture 486" descr="Dscn000x2"/>
              <p:cNvPicPr>
                <a:picLocks noChangeAspect="1" noChangeArrowheads="1"/>
              </p:cNvPicPr>
              <p:nvPr/>
            </p:nvPicPr>
            <p:blipFill>
              <a:blip r:embed="rId4">
                <a:extLst>
                  <a:ext uri="{28A0092B-C50C-407E-A947-70E740481C1C}">
                    <a14:useLocalDpi xmlns:a14="http://schemas.microsoft.com/office/drawing/2010/main" val="0"/>
                  </a:ext>
                </a:extLst>
              </a:blip>
              <a:srcRect l="7552"/>
              <a:stretch>
                <a:fillRect/>
              </a:stretch>
            </p:blipFill>
            <p:spPr bwMode="auto">
              <a:xfrm>
                <a:off x="422720" y="5403791"/>
                <a:ext cx="1543197" cy="116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CC"/>
                    </a:solidFill>
                    <a:miter lim="800000"/>
                    <a:headEnd/>
                    <a:tailEnd/>
                  </a14:hiddenLine>
                </a:ext>
              </a:extLst>
            </p:spPr>
          </p:pic>
          <p:sp>
            <p:nvSpPr>
              <p:cNvPr id="17476" name="Text Box 490"/>
              <p:cNvSpPr txBox="1">
                <a:spLocks noChangeArrowheads="1"/>
              </p:cNvSpPr>
              <p:nvPr/>
            </p:nvSpPr>
            <p:spPr bwMode="auto">
              <a:xfrm>
                <a:off x="511937" y="5522981"/>
                <a:ext cx="554055" cy="264736"/>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80000"/>
                  </a:lnSpc>
                  <a:spcBef>
                    <a:spcPct val="0"/>
                  </a:spcBef>
                  <a:buFontTx/>
                  <a:buNone/>
                </a:pPr>
                <a:r>
                  <a:rPr lang="en-US" altLang="ja-JP" sz="1400">
                    <a:solidFill>
                      <a:srgbClr val="FFCC00"/>
                    </a:solidFill>
                    <a:latin typeface="Times New Roman" panose="02020603050405020304" pitchFamily="18" charset="0"/>
                    <a:ea typeface="Osaka" charset="-128"/>
                  </a:rPr>
                  <a:t>FRP</a:t>
                </a:r>
                <a:endParaRPr lang="en-US" altLang="ja-JP" sz="1400" baseline="30000">
                  <a:solidFill>
                    <a:srgbClr val="FFCC00"/>
                  </a:solidFill>
                  <a:latin typeface="Times New Roman" panose="02020603050405020304" pitchFamily="18" charset="0"/>
                  <a:ea typeface="Osaka" charset="-128"/>
                </a:endParaRPr>
              </a:p>
            </p:txBody>
          </p:sp>
          <p:sp>
            <p:nvSpPr>
              <p:cNvPr id="17477" name="Text Box 491"/>
              <p:cNvSpPr txBox="1">
                <a:spLocks noChangeArrowheads="1"/>
              </p:cNvSpPr>
              <p:nvPr/>
            </p:nvSpPr>
            <p:spPr bwMode="auto">
              <a:xfrm>
                <a:off x="447748" y="6146396"/>
                <a:ext cx="566686" cy="178626"/>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solidFill>
                      <a:srgbClr val="FFCC00"/>
                    </a:solidFill>
                    <a:latin typeface="Times New Roman" panose="02020603050405020304" pitchFamily="18" charset="0"/>
                    <a:ea typeface="Osaka" charset="-128"/>
                  </a:rPr>
                  <a:t>樹脂コート</a:t>
                </a:r>
              </a:p>
            </p:txBody>
          </p:sp>
          <p:sp>
            <p:nvSpPr>
              <p:cNvPr id="17478" name="Text Box 492"/>
              <p:cNvSpPr txBox="1">
                <a:spLocks noChangeArrowheads="1"/>
              </p:cNvSpPr>
              <p:nvPr/>
            </p:nvSpPr>
            <p:spPr bwMode="auto">
              <a:xfrm>
                <a:off x="1065992" y="5486794"/>
                <a:ext cx="1035890" cy="307834"/>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solidFill>
                      <a:srgbClr val="FFCC00"/>
                    </a:solidFill>
                    <a:latin typeface="Times New Roman" panose="02020603050405020304" pitchFamily="18" charset="0"/>
                    <a:ea typeface="Osaka" charset="-128"/>
                  </a:rPr>
                  <a:t>光ファイバ</a:t>
                </a:r>
              </a:p>
            </p:txBody>
          </p:sp>
          <p:sp>
            <p:nvSpPr>
              <p:cNvPr id="17479" name="Line 493"/>
              <p:cNvSpPr>
                <a:spLocks noChangeShapeType="1"/>
              </p:cNvSpPr>
              <p:nvPr/>
            </p:nvSpPr>
            <p:spPr bwMode="auto">
              <a:xfrm>
                <a:off x="1633499" y="5789314"/>
                <a:ext cx="39613" cy="173213"/>
              </a:xfrm>
              <a:prstGeom prst="line">
                <a:avLst/>
              </a:prstGeom>
              <a:noFill/>
              <a:ln w="9525">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480" name="Line 494"/>
              <p:cNvSpPr>
                <a:spLocks noChangeShapeType="1"/>
              </p:cNvSpPr>
              <p:nvPr/>
            </p:nvSpPr>
            <p:spPr bwMode="auto">
              <a:xfrm>
                <a:off x="955340" y="5711520"/>
                <a:ext cx="251492" cy="225730"/>
              </a:xfrm>
              <a:prstGeom prst="line">
                <a:avLst/>
              </a:prstGeom>
              <a:noFill/>
              <a:ln w="9525">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7434" name="Text Box 497"/>
            <p:cNvSpPr txBox="1">
              <a:spLocks noChangeArrowheads="1"/>
            </p:cNvSpPr>
            <p:nvPr/>
          </p:nvSpPr>
          <p:spPr bwMode="auto">
            <a:xfrm>
              <a:off x="457755" y="5020308"/>
              <a:ext cx="1018621" cy="307833"/>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solidFill>
                    <a:srgbClr val="010000"/>
                  </a:solidFill>
                  <a:latin typeface="Times New Roman" panose="02020603050405020304" pitchFamily="18" charset="0"/>
                  <a:ea typeface="Osaka" charset="-128"/>
                </a:rPr>
                <a:t>樹脂コート</a:t>
              </a:r>
            </a:p>
          </p:txBody>
        </p:sp>
        <p:sp>
          <p:nvSpPr>
            <p:cNvPr id="17435" name="Line 498"/>
            <p:cNvSpPr>
              <a:spLocks noChangeShapeType="1"/>
            </p:cNvSpPr>
            <p:nvPr/>
          </p:nvSpPr>
          <p:spPr bwMode="auto">
            <a:xfrm>
              <a:off x="820259" y="4420662"/>
              <a:ext cx="0" cy="494699"/>
            </a:xfrm>
            <a:prstGeom prst="line">
              <a:avLst/>
            </a:prstGeom>
            <a:noFill/>
            <a:ln w="9525">
              <a:solidFill>
                <a:srgbClr val="8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7436" name="Text Box 499"/>
            <p:cNvSpPr txBox="1">
              <a:spLocks noChangeArrowheads="1"/>
            </p:cNvSpPr>
            <p:nvPr/>
          </p:nvSpPr>
          <p:spPr bwMode="auto">
            <a:xfrm>
              <a:off x="397904" y="4463466"/>
              <a:ext cx="534155" cy="458670"/>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85000"/>
                </a:lnSpc>
                <a:spcBef>
                  <a:spcPct val="0"/>
                </a:spcBef>
                <a:buFontTx/>
                <a:buNone/>
              </a:pPr>
              <a:r>
                <a:rPr lang="en-US" altLang="ja-JP" sz="1400">
                  <a:solidFill>
                    <a:srgbClr val="800000"/>
                  </a:solidFill>
                  <a:latin typeface="Times New Roman" panose="02020603050405020304" pitchFamily="18" charset="0"/>
                  <a:ea typeface="Osaka" charset="-128"/>
                </a:rPr>
                <a:t>2-6</a:t>
              </a:r>
            </a:p>
            <a:p>
              <a:pPr>
                <a:lnSpc>
                  <a:spcPct val="85000"/>
                </a:lnSpc>
                <a:spcBef>
                  <a:spcPct val="0"/>
                </a:spcBef>
                <a:buFontTx/>
                <a:buNone/>
              </a:pPr>
              <a:r>
                <a:rPr lang="en-US" altLang="ja-JP" sz="1400">
                  <a:solidFill>
                    <a:srgbClr val="800000"/>
                  </a:solidFill>
                  <a:latin typeface="Times New Roman" panose="02020603050405020304" pitchFamily="18" charset="0"/>
                  <a:ea typeface="Osaka" charset="-128"/>
                </a:rPr>
                <a:t>mm</a:t>
              </a:r>
            </a:p>
          </p:txBody>
        </p:sp>
        <p:grpSp>
          <p:nvGrpSpPr>
            <p:cNvPr id="17437" name="Group 500"/>
            <p:cNvGrpSpPr>
              <a:grpSpLocks/>
            </p:cNvGrpSpPr>
            <p:nvPr/>
          </p:nvGrpSpPr>
          <p:grpSpPr bwMode="auto">
            <a:xfrm>
              <a:off x="658769" y="4401462"/>
              <a:ext cx="346693" cy="510511"/>
              <a:chOff x="762" y="924"/>
              <a:chExt cx="654" cy="1062"/>
            </a:xfrm>
          </p:grpSpPr>
          <p:sp>
            <p:nvSpPr>
              <p:cNvPr id="17473" name="Line 501"/>
              <p:cNvSpPr>
                <a:spLocks noChangeShapeType="1"/>
              </p:cNvSpPr>
              <p:nvPr/>
            </p:nvSpPr>
            <p:spPr bwMode="auto">
              <a:xfrm flipH="1">
                <a:off x="762" y="924"/>
                <a:ext cx="630" cy="0"/>
              </a:xfrm>
              <a:prstGeom prst="line">
                <a:avLst/>
              </a:prstGeom>
              <a:noFill/>
              <a:ln w="9525">
                <a:solidFill>
                  <a:srgbClr val="8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474" name="Line 502"/>
              <p:cNvSpPr>
                <a:spLocks noChangeShapeType="1"/>
              </p:cNvSpPr>
              <p:nvPr/>
            </p:nvSpPr>
            <p:spPr bwMode="auto">
              <a:xfrm flipH="1">
                <a:off x="786" y="1986"/>
                <a:ext cx="630" cy="0"/>
              </a:xfrm>
              <a:prstGeom prst="line">
                <a:avLst/>
              </a:prstGeom>
              <a:noFill/>
              <a:ln w="9525">
                <a:solidFill>
                  <a:srgbClr val="8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7438" name="Line 503"/>
            <p:cNvSpPr>
              <a:spLocks noChangeShapeType="1"/>
            </p:cNvSpPr>
            <p:nvPr/>
          </p:nvSpPr>
          <p:spPr bwMode="auto">
            <a:xfrm>
              <a:off x="2016180" y="4465841"/>
              <a:ext cx="6775" cy="154734"/>
            </a:xfrm>
            <a:prstGeom prst="line">
              <a:avLst/>
            </a:prstGeom>
            <a:noFill/>
            <a:ln w="9525">
              <a:solidFill>
                <a:srgbClr val="8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7439" name="Text Box 504"/>
            <p:cNvSpPr txBox="1">
              <a:spLocks noChangeArrowheads="1"/>
            </p:cNvSpPr>
            <p:nvPr/>
          </p:nvSpPr>
          <p:spPr bwMode="auto">
            <a:xfrm>
              <a:off x="1716916" y="4189125"/>
              <a:ext cx="553283" cy="218972"/>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400">
                  <a:solidFill>
                    <a:srgbClr val="800000"/>
                  </a:solidFill>
                  <a:latin typeface="Times New Roman" panose="02020603050405020304" pitchFamily="18" charset="0"/>
                  <a:ea typeface="Osaka" charset="-128"/>
                </a:rPr>
                <a:t>0.25mm</a:t>
              </a:r>
            </a:p>
          </p:txBody>
        </p:sp>
        <p:sp>
          <p:nvSpPr>
            <p:cNvPr id="17440" name="Line 505"/>
            <p:cNvSpPr>
              <a:spLocks noChangeShapeType="1"/>
            </p:cNvSpPr>
            <p:nvPr/>
          </p:nvSpPr>
          <p:spPr bwMode="auto">
            <a:xfrm>
              <a:off x="2022954" y="4696248"/>
              <a:ext cx="6775" cy="172806"/>
            </a:xfrm>
            <a:prstGeom prst="line">
              <a:avLst/>
            </a:prstGeom>
            <a:noFill/>
            <a:ln w="9525">
              <a:solidFill>
                <a:srgbClr val="8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7441" name="Text Box 506"/>
            <p:cNvSpPr txBox="1">
              <a:spLocks noChangeArrowheads="1"/>
            </p:cNvSpPr>
            <p:nvPr/>
          </p:nvSpPr>
          <p:spPr bwMode="auto">
            <a:xfrm>
              <a:off x="1440877" y="4992410"/>
              <a:ext cx="997023" cy="307833"/>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solidFill>
                    <a:srgbClr val="010000"/>
                  </a:solidFill>
                  <a:latin typeface="Times New Roman" panose="02020603050405020304" pitchFamily="18" charset="0"/>
                  <a:ea typeface="Osaka" charset="-128"/>
                </a:rPr>
                <a:t>光ファイバ</a:t>
              </a:r>
            </a:p>
          </p:txBody>
        </p:sp>
        <p:sp>
          <p:nvSpPr>
            <p:cNvPr id="17442" name="AutoShape 507"/>
            <p:cNvSpPr>
              <a:spLocks noChangeArrowheads="1"/>
            </p:cNvSpPr>
            <p:nvPr/>
          </p:nvSpPr>
          <p:spPr bwMode="auto">
            <a:xfrm rot="5400000">
              <a:off x="1024060" y="4237185"/>
              <a:ext cx="520676" cy="840193"/>
            </a:xfrm>
            <a:prstGeom prst="can">
              <a:avLst>
                <a:gd name="adj" fmla="val 65219"/>
              </a:avLst>
            </a:prstGeom>
            <a:solidFill>
              <a:srgbClr val="FFFFFF"/>
            </a:solidFill>
            <a:ln w="9525">
              <a:solidFill>
                <a:srgbClr val="000000"/>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en-US" altLang="ja-JP" sz="1400">
                <a:latin typeface="Arial" panose="020B0604020202020204" pitchFamily="34" charset="0"/>
              </a:endParaRPr>
            </a:p>
          </p:txBody>
        </p:sp>
        <p:sp>
          <p:nvSpPr>
            <p:cNvPr id="17443" name="Rectangle 508"/>
            <p:cNvSpPr>
              <a:spLocks noChangeArrowheads="1"/>
            </p:cNvSpPr>
            <p:nvPr/>
          </p:nvSpPr>
          <p:spPr bwMode="auto">
            <a:xfrm>
              <a:off x="1311500" y="4391297"/>
              <a:ext cx="115188" cy="65508"/>
            </a:xfrm>
            <a:prstGeom prst="rect">
              <a:avLst/>
            </a:prstGeom>
            <a:solidFill>
              <a:srgbClr val="FFFFFF"/>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en-US" altLang="ja-JP" sz="1400">
                <a:latin typeface="Arial" panose="020B0604020202020204" pitchFamily="34" charset="0"/>
              </a:endParaRPr>
            </a:p>
          </p:txBody>
        </p:sp>
        <p:sp>
          <p:nvSpPr>
            <p:cNvPr id="17444" name="Arc 509"/>
            <p:cNvSpPr>
              <a:spLocks/>
            </p:cNvSpPr>
            <p:nvPr/>
          </p:nvSpPr>
          <p:spPr bwMode="auto">
            <a:xfrm flipH="1">
              <a:off x="1142106" y="4402591"/>
              <a:ext cx="238280" cy="256384"/>
            </a:xfrm>
            <a:custGeom>
              <a:avLst/>
              <a:gdLst>
                <a:gd name="T0" fmla="*/ 0 w 27869"/>
                <a:gd name="T1" fmla="*/ 219078336 h 21600"/>
                <a:gd name="T2" fmla="*/ 1273304554 w 27869"/>
                <a:gd name="T3" fmla="*/ 2147483646 h 21600"/>
                <a:gd name="T4" fmla="*/ 286421050 w 27869"/>
                <a:gd name="T5" fmla="*/ 2147483646 h 21600"/>
                <a:gd name="T6" fmla="*/ 0 60000 65536"/>
                <a:gd name="T7" fmla="*/ 0 60000 65536"/>
                <a:gd name="T8" fmla="*/ 0 60000 65536"/>
              </a:gdLst>
              <a:ahLst/>
              <a:cxnLst>
                <a:cxn ang="T6">
                  <a:pos x="T0" y="T1"/>
                </a:cxn>
                <a:cxn ang="T7">
                  <a:pos x="T2" y="T3"/>
                </a:cxn>
                <a:cxn ang="T8">
                  <a:pos x="T4" y="T5"/>
                </a:cxn>
              </a:cxnLst>
              <a:rect l="0" t="0" r="r" b="b"/>
              <a:pathLst>
                <a:path w="27869" h="21600" fill="none" extrusionOk="0">
                  <a:moveTo>
                    <a:pt x="-1" y="929"/>
                  </a:moveTo>
                  <a:cubicBezTo>
                    <a:pt x="2032" y="313"/>
                    <a:pt x="4144" y="0"/>
                    <a:pt x="6269" y="0"/>
                  </a:cubicBezTo>
                  <a:cubicBezTo>
                    <a:pt x="18198" y="0"/>
                    <a:pt x="27869" y="9670"/>
                    <a:pt x="27869" y="21600"/>
                  </a:cubicBezTo>
                </a:path>
                <a:path w="27869" h="21600" stroke="0" extrusionOk="0">
                  <a:moveTo>
                    <a:pt x="-1" y="929"/>
                  </a:moveTo>
                  <a:cubicBezTo>
                    <a:pt x="2032" y="313"/>
                    <a:pt x="4144" y="0"/>
                    <a:pt x="6269" y="0"/>
                  </a:cubicBezTo>
                  <a:cubicBezTo>
                    <a:pt x="18198" y="0"/>
                    <a:pt x="27869" y="9670"/>
                    <a:pt x="27869" y="21600"/>
                  </a:cubicBezTo>
                  <a:lnTo>
                    <a:pt x="6269" y="21600"/>
                  </a:lnTo>
                  <a:lnTo>
                    <a:pt x="-1" y="929"/>
                  </a:lnTo>
                  <a:close/>
                </a:path>
              </a:pathLst>
            </a:custGeom>
            <a:solidFill>
              <a:srgbClr val="C0C0C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ja-JP" altLang="en-US"/>
            </a:p>
          </p:txBody>
        </p:sp>
        <p:sp>
          <p:nvSpPr>
            <p:cNvPr id="17445" name="Arc 510"/>
            <p:cNvSpPr>
              <a:spLocks/>
            </p:cNvSpPr>
            <p:nvPr/>
          </p:nvSpPr>
          <p:spPr bwMode="auto">
            <a:xfrm flipH="1">
              <a:off x="1244872" y="4395815"/>
              <a:ext cx="182945" cy="255255"/>
            </a:xfrm>
            <a:custGeom>
              <a:avLst/>
              <a:gdLst>
                <a:gd name="T0" fmla="*/ 0 w 21600"/>
                <a:gd name="T1" fmla="*/ 0 h 21600"/>
                <a:gd name="T2" fmla="*/ 941388090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ja-JP" altLang="en-US"/>
            </a:p>
          </p:txBody>
        </p:sp>
        <p:sp>
          <p:nvSpPr>
            <p:cNvPr id="17446" name="Rectangle 511"/>
            <p:cNvSpPr>
              <a:spLocks noChangeArrowheads="1"/>
            </p:cNvSpPr>
            <p:nvPr/>
          </p:nvSpPr>
          <p:spPr bwMode="auto">
            <a:xfrm flipV="1">
              <a:off x="1136460" y="4857759"/>
              <a:ext cx="114059" cy="64379"/>
            </a:xfrm>
            <a:prstGeom prst="rect">
              <a:avLst/>
            </a:prstGeom>
            <a:solidFill>
              <a:srgbClr val="FFFFFF"/>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en-US" altLang="ja-JP" sz="1400">
                <a:latin typeface="Arial" panose="020B0604020202020204" pitchFamily="34" charset="0"/>
              </a:endParaRPr>
            </a:p>
          </p:txBody>
        </p:sp>
        <p:sp>
          <p:nvSpPr>
            <p:cNvPr id="17447" name="Arc 512"/>
            <p:cNvSpPr>
              <a:spLocks/>
            </p:cNvSpPr>
            <p:nvPr/>
          </p:nvSpPr>
          <p:spPr bwMode="auto">
            <a:xfrm flipH="1" flipV="1">
              <a:off x="967067" y="4653330"/>
              <a:ext cx="237152" cy="256384"/>
            </a:xfrm>
            <a:custGeom>
              <a:avLst/>
              <a:gdLst>
                <a:gd name="T0" fmla="*/ 0 w 27869"/>
                <a:gd name="T1" fmla="*/ 219078336 h 21600"/>
                <a:gd name="T2" fmla="*/ 1243450073 w 27869"/>
                <a:gd name="T3" fmla="*/ 2147483646 h 21600"/>
                <a:gd name="T4" fmla="*/ 279709334 w 27869"/>
                <a:gd name="T5" fmla="*/ 2147483646 h 21600"/>
                <a:gd name="T6" fmla="*/ 0 60000 65536"/>
                <a:gd name="T7" fmla="*/ 0 60000 65536"/>
                <a:gd name="T8" fmla="*/ 0 60000 65536"/>
              </a:gdLst>
              <a:ahLst/>
              <a:cxnLst>
                <a:cxn ang="T6">
                  <a:pos x="T0" y="T1"/>
                </a:cxn>
                <a:cxn ang="T7">
                  <a:pos x="T2" y="T3"/>
                </a:cxn>
                <a:cxn ang="T8">
                  <a:pos x="T4" y="T5"/>
                </a:cxn>
              </a:cxnLst>
              <a:rect l="0" t="0" r="r" b="b"/>
              <a:pathLst>
                <a:path w="27869" h="21600" fill="none" extrusionOk="0">
                  <a:moveTo>
                    <a:pt x="-1" y="929"/>
                  </a:moveTo>
                  <a:cubicBezTo>
                    <a:pt x="2032" y="313"/>
                    <a:pt x="4144" y="0"/>
                    <a:pt x="6269" y="0"/>
                  </a:cubicBezTo>
                  <a:cubicBezTo>
                    <a:pt x="18198" y="0"/>
                    <a:pt x="27869" y="9670"/>
                    <a:pt x="27869" y="21600"/>
                  </a:cubicBezTo>
                </a:path>
                <a:path w="27869" h="21600" stroke="0" extrusionOk="0">
                  <a:moveTo>
                    <a:pt x="-1" y="929"/>
                  </a:moveTo>
                  <a:cubicBezTo>
                    <a:pt x="2032" y="313"/>
                    <a:pt x="4144" y="0"/>
                    <a:pt x="6269" y="0"/>
                  </a:cubicBezTo>
                  <a:cubicBezTo>
                    <a:pt x="18198" y="0"/>
                    <a:pt x="27869" y="9670"/>
                    <a:pt x="27869" y="21600"/>
                  </a:cubicBezTo>
                  <a:lnTo>
                    <a:pt x="6269" y="21600"/>
                  </a:lnTo>
                  <a:lnTo>
                    <a:pt x="-1" y="929"/>
                  </a:lnTo>
                  <a:close/>
                </a:path>
              </a:pathLst>
            </a:custGeom>
            <a:solidFill>
              <a:srgbClr val="C0C0C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ja-JP" altLang="en-US"/>
            </a:p>
          </p:txBody>
        </p:sp>
        <p:sp>
          <p:nvSpPr>
            <p:cNvPr id="17448" name="Arc 513"/>
            <p:cNvSpPr>
              <a:spLocks/>
            </p:cNvSpPr>
            <p:nvPr/>
          </p:nvSpPr>
          <p:spPr bwMode="auto">
            <a:xfrm flipH="1" flipV="1">
              <a:off x="1070962" y="4661234"/>
              <a:ext cx="181816" cy="256385"/>
            </a:xfrm>
            <a:custGeom>
              <a:avLst/>
              <a:gdLst>
                <a:gd name="T0" fmla="*/ 0 w 21600"/>
                <a:gd name="T1" fmla="*/ 0 h 21600"/>
                <a:gd name="T2" fmla="*/ 912696472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ja-JP" altLang="en-US"/>
            </a:p>
          </p:txBody>
        </p:sp>
        <p:sp>
          <p:nvSpPr>
            <p:cNvPr id="17449" name="Oval 514"/>
            <p:cNvSpPr>
              <a:spLocks noChangeArrowheads="1"/>
            </p:cNvSpPr>
            <p:nvPr/>
          </p:nvSpPr>
          <p:spPr bwMode="auto">
            <a:xfrm rot="21538025" flipH="1">
              <a:off x="1352156" y="4396944"/>
              <a:ext cx="359115" cy="518417"/>
            </a:xfrm>
            <a:prstGeom prst="ellipse">
              <a:avLst/>
            </a:prstGeom>
            <a:solidFill>
              <a:srgbClr val="C0C0C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en-US" altLang="ja-JP" sz="1400">
                <a:latin typeface="Arial" panose="020B0604020202020204" pitchFamily="34" charset="0"/>
              </a:endParaRPr>
            </a:p>
          </p:txBody>
        </p:sp>
        <p:sp>
          <p:nvSpPr>
            <p:cNvPr id="17450" name="AutoShape 515"/>
            <p:cNvSpPr>
              <a:spLocks noChangeArrowheads="1"/>
            </p:cNvSpPr>
            <p:nvPr/>
          </p:nvSpPr>
          <p:spPr bwMode="auto">
            <a:xfrm rot="5400000">
              <a:off x="1489902" y="4424084"/>
              <a:ext cx="382883" cy="473173"/>
            </a:xfrm>
            <a:prstGeom prst="can">
              <a:avLst>
                <a:gd name="adj" fmla="val 61797"/>
              </a:avLst>
            </a:prstGeom>
            <a:solidFill>
              <a:srgbClr val="CCFFFF"/>
            </a:solidFill>
            <a:ln w="9525">
              <a:solidFill>
                <a:srgbClr val="000000"/>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en-US" altLang="ja-JP" sz="1400">
                <a:latin typeface="Arial" panose="020B0604020202020204" pitchFamily="34" charset="0"/>
              </a:endParaRPr>
            </a:p>
          </p:txBody>
        </p:sp>
        <p:sp>
          <p:nvSpPr>
            <p:cNvPr id="17451" name="Oval 516"/>
            <p:cNvSpPr>
              <a:spLocks noChangeArrowheads="1"/>
            </p:cNvSpPr>
            <p:nvPr/>
          </p:nvSpPr>
          <p:spPr bwMode="auto">
            <a:xfrm rot="21538025" flipH="1">
              <a:off x="1677390" y="4465841"/>
              <a:ext cx="241669" cy="386271"/>
            </a:xfrm>
            <a:prstGeom prst="ellipse">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en-US" altLang="ja-JP" sz="1400">
                <a:latin typeface="Arial" panose="020B0604020202020204" pitchFamily="34" charset="0"/>
              </a:endParaRPr>
            </a:p>
          </p:txBody>
        </p:sp>
        <p:sp>
          <p:nvSpPr>
            <p:cNvPr id="17452" name="AutoShape 517"/>
            <p:cNvSpPr>
              <a:spLocks noChangeArrowheads="1"/>
            </p:cNvSpPr>
            <p:nvPr/>
          </p:nvSpPr>
          <p:spPr bwMode="auto">
            <a:xfrm rot="5400000">
              <a:off x="1908326" y="4504826"/>
              <a:ext cx="81320" cy="299261"/>
            </a:xfrm>
            <a:prstGeom prst="can">
              <a:avLst>
                <a:gd name="adj" fmla="val 65985"/>
              </a:avLst>
            </a:prstGeom>
            <a:solidFill>
              <a:srgbClr val="F8AAFA"/>
            </a:solidFill>
            <a:ln w="9525">
              <a:solidFill>
                <a:srgbClr val="000000"/>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en-US" altLang="ja-JP" sz="1400">
                <a:latin typeface="Arial" panose="020B0604020202020204" pitchFamily="34" charset="0"/>
              </a:endParaRPr>
            </a:p>
          </p:txBody>
        </p:sp>
        <p:sp>
          <p:nvSpPr>
            <p:cNvPr id="17453" name="Oval 518"/>
            <p:cNvSpPr>
              <a:spLocks noChangeArrowheads="1"/>
            </p:cNvSpPr>
            <p:nvPr/>
          </p:nvSpPr>
          <p:spPr bwMode="auto">
            <a:xfrm>
              <a:off x="2044411" y="4613798"/>
              <a:ext cx="54206" cy="81320"/>
            </a:xfrm>
            <a:prstGeom prst="ellipse">
              <a:avLst/>
            </a:prstGeom>
            <a:solidFill>
              <a:srgbClr val="CC66FF"/>
            </a:solidFill>
            <a:ln w="9525">
              <a:solidFill>
                <a:srgbClr val="000000"/>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en-US" altLang="ja-JP" sz="1400">
                <a:latin typeface="Arial" panose="020B0604020202020204" pitchFamily="34" charset="0"/>
              </a:endParaRPr>
            </a:p>
          </p:txBody>
        </p:sp>
        <p:sp>
          <p:nvSpPr>
            <p:cNvPr id="17454" name="Line 519"/>
            <p:cNvSpPr>
              <a:spLocks noChangeShapeType="1"/>
            </p:cNvSpPr>
            <p:nvPr/>
          </p:nvSpPr>
          <p:spPr bwMode="auto">
            <a:xfrm>
              <a:off x="1311501" y="4396944"/>
              <a:ext cx="0" cy="790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455" name="Rectangle 520"/>
            <p:cNvSpPr>
              <a:spLocks noChangeArrowheads="1"/>
            </p:cNvSpPr>
            <p:nvPr/>
          </p:nvSpPr>
          <p:spPr bwMode="auto">
            <a:xfrm>
              <a:off x="1246002" y="4645423"/>
              <a:ext cx="89214" cy="50825"/>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en-US" altLang="ja-JP" sz="1400">
                <a:latin typeface="Arial" panose="020B0604020202020204" pitchFamily="34" charset="0"/>
              </a:endParaRPr>
            </a:p>
          </p:txBody>
        </p:sp>
        <p:sp>
          <p:nvSpPr>
            <p:cNvPr id="17456" name="Line 521"/>
            <p:cNvSpPr>
              <a:spLocks noChangeShapeType="1"/>
            </p:cNvSpPr>
            <p:nvPr/>
          </p:nvSpPr>
          <p:spPr bwMode="auto">
            <a:xfrm flipV="1">
              <a:off x="1244873" y="4645423"/>
              <a:ext cx="0" cy="1468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457" name="Rectangle 522"/>
            <p:cNvSpPr>
              <a:spLocks noChangeArrowheads="1"/>
            </p:cNvSpPr>
            <p:nvPr/>
          </p:nvSpPr>
          <p:spPr bwMode="auto">
            <a:xfrm>
              <a:off x="1072091" y="4645423"/>
              <a:ext cx="70016" cy="27107"/>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en-US" altLang="ja-JP" sz="1400">
                <a:latin typeface="Arial" panose="020B0604020202020204" pitchFamily="34" charset="0"/>
              </a:endParaRPr>
            </a:p>
          </p:txBody>
        </p:sp>
        <p:sp>
          <p:nvSpPr>
            <p:cNvPr id="17458" name="Line 523"/>
            <p:cNvSpPr>
              <a:spLocks noChangeShapeType="1"/>
            </p:cNvSpPr>
            <p:nvPr/>
          </p:nvSpPr>
          <p:spPr bwMode="auto">
            <a:xfrm flipV="1">
              <a:off x="1068703" y="4653330"/>
              <a:ext cx="0" cy="1807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459" name="Rectangle 524"/>
            <p:cNvSpPr>
              <a:spLocks noChangeArrowheads="1"/>
            </p:cNvSpPr>
            <p:nvPr/>
          </p:nvSpPr>
          <p:spPr bwMode="auto">
            <a:xfrm>
              <a:off x="1135332" y="4660105"/>
              <a:ext cx="40655" cy="27107"/>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en-US" altLang="ja-JP" sz="1400">
                <a:latin typeface="Arial" panose="020B0604020202020204" pitchFamily="34" charset="0"/>
              </a:endParaRPr>
            </a:p>
          </p:txBody>
        </p:sp>
        <p:sp>
          <p:nvSpPr>
            <p:cNvPr id="17460" name="Line 525"/>
            <p:cNvSpPr>
              <a:spLocks noChangeShapeType="1"/>
            </p:cNvSpPr>
            <p:nvPr/>
          </p:nvSpPr>
          <p:spPr bwMode="auto">
            <a:xfrm>
              <a:off x="1142107" y="4642035"/>
              <a:ext cx="0" cy="1807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461" name="Line 526"/>
            <p:cNvSpPr>
              <a:spLocks noChangeShapeType="1"/>
            </p:cNvSpPr>
            <p:nvPr/>
          </p:nvSpPr>
          <p:spPr bwMode="auto">
            <a:xfrm flipV="1">
              <a:off x="1136462" y="4908585"/>
              <a:ext cx="0" cy="790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462" name="Line 527"/>
            <p:cNvSpPr>
              <a:spLocks noChangeShapeType="1"/>
            </p:cNvSpPr>
            <p:nvPr/>
          </p:nvSpPr>
          <p:spPr bwMode="auto">
            <a:xfrm flipV="1">
              <a:off x="1172474" y="4843077"/>
              <a:ext cx="115313" cy="227950"/>
            </a:xfrm>
            <a:prstGeom prst="line">
              <a:avLst/>
            </a:prstGeom>
            <a:noFill/>
            <a:ln w="9525">
              <a:solidFill>
                <a:srgbClr val="01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463" name="Line 528"/>
            <p:cNvSpPr>
              <a:spLocks noChangeShapeType="1"/>
            </p:cNvSpPr>
            <p:nvPr/>
          </p:nvSpPr>
          <p:spPr bwMode="auto">
            <a:xfrm>
              <a:off x="1352158" y="4206067"/>
              <a:ext cx="219083" cy="414507"/>
            </a:xfrm>
            <a:prstGeom prst="line">
              <a:avLst/>
            </a:prstGeom>
            <a:noFill/>
            <a:ln w="9525">
              <a:solidFill>
                <a:srgbClr val="01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464" name="Line 529"/>
            <p:cNvSpPr>
              <a:spLocks noChangeShapeType="1"/>
            </p:cNvSpPr>
            <p:nvPr/>
          </p:nvSpPr>
          <p:spPr bwMode="auto">
            <a:xfrm flipV="1">
              <a:off x="1917934" y="4649938"/>
              <a:ext cx="44042" cy="354424"/>
            </a:xfrm>
            <a:prstGeom prst="line">
              <a:avLst/>
            </a:prstGeom>
            <a:noFill/>
            <a:ln w="9525">
              <a:solidFill>
                <a:srgbClr val="01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7465" name="Group 534"/>
            <p:cNvGrpSpPr>
              <a:grpSpLocks/>
            </p:cNvGrpSpPr>
            <p:nvPr/>
          </p:nvGrpSpPr>
          <p:grpSpPr bwMode="auto">
            <a:xfrm>
              <a:off x="2387328" y="4569372"/>
              <a:ext cx="2025215" cy="1461745"/>
              <a:chOff x="100" y="2791"/>
              <a:chExt cx="1800" cy="1299"/>
            </a:xfrm>
          </p:grpSpPr>
          <p:pic>
            <p:nvPicPr>
              <p:cNvPr id="17467" name="Picture 2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 y="2791"/>
                <a:ext cx="1787" cy="1271"/>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68" name="Text Box 275"/>
              <p:cNvSpPr txBox="1">
                <a:spLocks noChangeArrowheads="1"/>
              </p:cNvSpPr>
              <p:nvPr/>
            </p:nvSpPr>
            <p:spPr bwMode="auto">
              <a:xfrm rot="-904651">
                <a:off x="551" y="3416"/>
                <a:ext cx="1312" cy="254"/>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90000"/>
                  </a:lnSpc>
                  <a:spcBef>
                    <a:spcPct val="0"/>
                  </a:spcBef>
                  <a:buFontTx/>
                  <a:buNone/>
                </a:pPr>
                <a:r>
                  <a:rPr lang="ja-JP" altLang="en-US" sz="1400">
                    <a:solidFill>
                      <a:srgbClr val="FFFF00"/>
                    </a:solidFill>
                    <a:latin typeface="Times New Roman" panose="02020603050405020304" pitchFamily="18" charset="0"/>
                    <a:ea typeface="中ゴシック体"/>
                    <a:cs typeface="中ゴシック体"/>
                  </a:rPr>
                  <a:t>光</a:t>
                </a:r>
                <a:r>
                  <a:rPr lang="ja-JP" altLang="en-US" sz="1400" b="1">
                    <a:solidFill>
                      <a:srgbClr val="FFFF00"/>
                    </a:solidFill>
                    <a:latin typeface="Times New Roman" panose="02020603050405020304" pitchFamily="18" charset="0"/>
                    <a:ea typeface="中ゴシック体"/>
                    <a:cs typeface="中ゴシック体"/>
                  </a:rPr>
                  <a:t>ファイバセンサ</a:t>
                </a:r>
              </a:p>
            </p:txBody>
          </p:sp>
          <p:sp>
            <p:nvSpPr>
              <p:cNvPr id="17469" name="Rectangle 276"/>
              <p:cNvSpPr>
                <a:spLocks noChangeArrowheads="1"/>
              </p:cNvSpPr>
              <p:nvPr/>
            </p:nvSpPr>
            <p:spPr bwMode="auto">
              <a:xfrm>
                <a:off x="100" y="3851"/>
                <a:ext cx="1800" cy="211"/>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en-US" altLang="ja-JP" sz="1400">
                  <a:latin typeface="Arial" panose="020B0604020202020204" pitchFamily="34" charset="0"/>
                </a:endParaRPr>
              </a:p>
            </p:txBody>
          </p:sp>
          <p:sp>
            <p:nvSpPr>
              <p:cNvPr id="17470" name="Text Box 277"/>
              <p:cNvSpPr txBox="1">
                <a:spLocks noChangeArrowheads="1"/>
              </p:cNvSpPr>
              <p:nvPr/>
            </p:nvSpPr>
            <p:spPr bwMode="auto">
              <a:xfrm>
                <a:off x="904" y="3816"/>
                <a:ext cx="164" cy="274"/>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endParaRPr lang="ja-JP" altLang="en-US" sz="1400">
                  <a:solidFill>
                    <a:srgbClr val="010000"/>
                  </a:solidFill>
                  <a:latin typeface="Times New Roman" panose="02020603050405020304" pitchFamily="18" charset="0"/>
                  <a:ea typeface="Osaka" charset="-128"/>
                </a:endParaRPr>
              </a:p>
            </p:txBody>
          </p:sp>
          <p:sp>
            <p:nvSpPr>
              <p:cNvPr id="17471" name="Text Box 482"/>
              <p:cNvSpPr txBox="1">
                <a:spLocks noChangeArrowheads="1"/>
              </p:cNvSpPr>
              <p:nvPr/>
            </p:nvSpPr>
            <p:spPr bwMode="auto">
              <a:xfrm rot="-863126">
                <a:off x="188" y="3304"/>
                <a:ext cx="483" cy="274"/>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en-US" sz="1400" b="1">
                    <a:solidFill>
                      <a:srgbClr val="FFFF00"/>
                    </a:solidFill>
                    <a:latin typeface="Times New Roman" panose="02020603050405020304" pitchFamily="18" charset="0"/>
                    <a:ea typeface="Osaka" charset="-128"/>
                  </a:rPr>
                  <a:t>鉄筋</a:t>
                </a:r>
              </a:p>
            </p:txBody>
          </p:sp>
          <p:sp>
            <p:nvSpPr>
              <p:cNvPr id="17472" name="Line 483"/>
              <p:cNvSpPr>
                <a:spLocks noChangeShapeType="1"/>
              </p:cNvSpPr>
              <p:nvPr/>
            </p:nvSpPr>
            <p:spPr bwMode="auto">
              <a:xfrm flipH="1" flipV="1">
                <a:off x="427" y="3630"/>
                <a:ext cx="192" cy="34"/>
              </a:xfrm>
              <a:prstGeom prst="line">
                <a:avLst/>
              </a:prstGeom>
              <a:noFill/>
              <a:ln w="28575">
                <a:solidFill>
                  <a:srgbClr val="FF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7466" name="テキスト ボックス 4"/>
            <p:cNvSpPr txBox="1">
              <a:spLocks noChangeArrowheads="1"/>
            </p:cNvSpPr>
            <p:nvPr/>
          </p:nvSpPr>
          <p:spPr bwMode="auto">
            <a:xfrm>
              <a:off x="2277075" y="5877272"/>
              <a:ext cx="2088000" cy="7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latin typeface="Arial" panose="020B0604020202020204" pitchFamily="34" charset="0"/>
                </a:rPr>
                <a:t>共同開発した埋込みタイプのコンクリート用センサと鉄筋への固定</a:t>
              </a:r>
            </a:p>
          </p:txBody>
        </p:sp>
      </p:grpSp>
      <p:grpSp>
        <p:nvGrpSpPr>
          <p:cNvPr id="17421" name="グループ化 9"/>
          <p:cNvGrpSpPr>
            <a:grpSpLocks/>
          </p:cNvGrpSpPr>
          <p:nvPr/>
        </p:nvGrpSpPr>
        <p:grpSpPr bwMode="auto">
          <a:xfrm>
            <a:off x="4595813" y="3927475"/>
            <a:ext cx="4249737" cy="2714625"/>
            <a:chOff x="4596383" y="3927120"/>
            <a:chExt cx="4248747" cy="2715238"/>
          </a:xfrm>
        </p:grpSpPr>
        <p:pic>
          <p:nvPicPr>
            <p:cNvPr id="17422" name="図 66"/>
            <p:cNvPicPr>
              <a:picLocks noChangeAspect="1"/>
            </p:cNvPicPr>
            <p:nvPr/>
          </p:nvPicPr>
          <p:blipFill>
            <a:blip r:embed="rId6">
              <a:extLst>
                <a:ext uri="{28A0092B-C50C-407E-A947-70E740481C1C}">
                  <a14:useLocalDpi xmlns:a14="http://schemas.microsoft.com/office/drawing/2010/main" val="0"/>
                </a:ext>
              </a:extLst>
            </a:blip>
            <a:srcRect l="5363" t="3197"/>
            <a:stretch>
              <a:fillRect/>
            </a:stretch>
          </p:blipFill>
          <p:spPr bwMode="auto">
            <a:xfrm>
              <a:off x="4644008" y="3927120"/>
              <a:ext cx="2493983" cy="222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図 67"/>
            <p:cNvPicPr>
              <a:picLocks noChangeAspect="1"/>
            </p:cNvPicPr>
            <p:nvPr/>
          </p:nvPicPr>
          <p:blipFill>
            <a:blip r:embed="rId7">
              <a:extLst>
                <a:ext uri="{28A0092B-C50C-407E-A947-70E740481C1C}">
                  <a14:useLocalDpi xmlns:a14="http://schemas.microsoft.com/office/drawing/2010/main" val="0"/>
                </a:ext>
              </a:extLst>
            </a:blip>
            <a:srcRect l="4326" t="13251" b="19551"/>
            <a:stretch>
              <a:fillRect/>
            </a:stretch>
          </p:blipFill>
          <p:spPr bwMode="auto">
            <a:xfrm>
              <a:off x="7243040" y="3927120"/>
              <a:ext cx="1602090" cy="84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図 68"/>
            <p:cNvPicPr>
              <a:picLocks noChangeAspect="1"/>
            </p:cNvPicPr>
            <p:nvPr/>
          </p:nvPicPr>
          <p:blipFill>
            <a:blip r:embed="rId8">
              <a:extLst>
                <a:ext uri="{28A0092B-C50C-407E-A947-70E740481C1C}">
                  <a14:useLocalDpi xmlns:a14="http://schemas.microsoft.com/office/drawing/2010/main" val="0"/>
                </a:ext>
              </a:extLst>
            </a:blip>
            <a:srcRect l="23750" t="6599" r="4851" b="9401"/>
            <a:stretch>
              <a:fillRect/>
            </a:stretch>
          </p:blipFill>
          <p:spPr bwMode="auto">
            <a:xfrm rot="5400000">
              <a:off x="7384286" y="4901742"/>
              <a:ext cx="1319598" cy="116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テキスト ボックス 4"/>
            <p:cNvSpPr txBox="1">
              <a:spLocks noChangeArrowheads="1"/>
            </p:cNvSpPr>
            <p:nvPr/>
          </p:nvSpPr>
          <p:spPr bwMode="auto">
            <a:xfrm>
              <a:off x="4596383" y="6165304"/>
              <a:ext cx="259903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a:latin typeface="Arial" panose="020B0604020202020204" pitchFamily="34" charset="0"/>
                </a:rPr>
                <a:t>WSN</a:t>
              </a:r>
              <a:r>
                <a:rPr lang="ja-JP" altLang="en-US" sz="1400">
                  <a:latin typeface="Arial" panose="020B0604020202020204" pitchFamily="34" charset="0"/>
                </a:rPr>
                <a:t>用</a:t>
              </a:r>
              <a:r>
                <a:rPr lang="en-US" altLang="ja-JP" sz="1400">
                  <a:latin typeface="Arial" panose="020B0604020202020204" pitchFamily="34" charset="0"/>
                </a:rPr>
                <a:t>920MHz</a:t>
              </a:r>
              <a:r>
                <a:rPr lang="ja-JP" altLang="en-US" sz="1400">
                  <a:latin typeface="Arial" panose="020B0604020202020204" pitchFamily="34" charset="0"/>
                </a:rPr>
                <a:t>帯電波強度マップ</a:t>
              </a:r>
              <a:endParaRPr lang="en-US" altLang="ja-JP" sz="1400">
                <a:latin typeface="Arial" panose="020B0604020202020204" pitchFamily="34" charset="0"/>
              </a:endParaRPr>
            </a:p>
            <a:p>
              <a:pPr algn="ctr">
                <a:spcBef>
                  <a:spcPct val="0"/>
                </a:spcBef>
                <a:buFontTx/>
                <a:buNone/>
              </a:pPr>
              <a:r>
                <a:rPr lang="ja-JP" altLang="en-US" sz="1400">
                  <a:latin typeface="Arial" panose="020B0604020202020204" pitchFamily="34" charset="0"/>
                </a:rPr>
                <a:t>（三重大学上浜キャンパス）</a:t>
              </a:r>
            </a:p>
          </p:txBody>
        </p:sp>
        <p:sp>
          <p:nvSpPr>
            <p:cNvPr id="17426" name="テキスト ボックス 4"/>
            <p:cNvSpPr txBox="1">
              <a:spLocks noChangeArrowheads="1"/>
            </p:cNvSpPr>
            <p:nvPr/>
          </p:nvSpPr>
          <p:spPr bwMode="auto">
            <a:xfrm>
              <a:off x="7243039" y="6237312"/>
              <a:ext cx="15926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400">
                  <a:latin typeface="Arial" panose="020B0604020202020204" pitchFamily="34" charset="0"/>
                </a:rPr>
                <a:t>左マップの測定系</a:t>
              </a:r>
            </a:p>
          </p:txBody>
        </p:sp>
        <p:sp>
          <p:nvSpPr>
            <p:cNvPr id="17427" name="テキスト ボックス 6"/>
            <p:cNvSpPr txBox="1">
              <a:spLocks noChangeArrowheads="1"/>
            </p:cNvSpPr>
            <p:nvPr/>
          </p:nvSpPr>
          <p:spPr bwMode="auto">
            <a:xfrm>
              <a:off x="5545428" y="3933056"/>
              <a:ext cx="277888" cy="195814"/>
            </a:xfrm>
            <a:prstGeom prst="rect">
              <a:avLst/>
            </a:prstGeom>
            <a:solidFill>
              <a:schemeClr val="bg1"/>
            </a:solidFill>
            <a:ln w="19050">
              <a:solidFill>
                <a:schemeClr val="tx1"/>
              </a:solidFill>
              <a:miter lim="800000"/>
              <a:headEnd/>
              <a:tailEnd/>
            </a:ln>
          </p:spPr>
          <p:txBody>
            <a:bodyPr wrap="none" lIns="36000" tIns="36000" rIns="36000" bIns="36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800" b="1">
                  <a:latin typeface="Arial" panose="020B0604020202020204" pitchFamily="34" charset="0"/>
                </a:rPr>
                <a:t>正門</a:t>
              </a:r>
            </a:p>
          </p:txBody>
        </p:sp>
        <p:sp>
          <p:nvSpPr>
            <p:cNvPr id="17428" name="テキスト ボックス 76"/>
            <p:cNvSpPr txBox="1">
              <a:spLocks noChangeArrowheads="1"/>
            </p:cNvSpPr>
            <p:nvPr/>
          </p:nvSpPr>
          <p:spPr bwMode="auto">
            <a:xfrm>
              <a:off x="4953024" y="4490458"/>
              <a:ext cx="483072" cy="318924"/>
            </a:xfrm>
            <a:prstGeom prst="rect">
              <a:avLst/>
            </a:prstGeom>
            <a:solidFill>
              <a:schemeClr val="bg1"/>
            </a:solidFill>
            <a:ln w="19050">
              <a:solidFill>
                <a:schemeClr val="tx1"/>
              </a:solidFill>
              <a:miter lim="800000"/>
              <a:headEnd/>
              <a:tailEnd/>
            </a:ln>
          </p:spPr>
          <p:txBody>
            <a:bodyPr wrap="none" lIns="36000" tIns="36000" rIns="36000" bIns="36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800" b="1">
                  <a:latin typeface="Arial" panose="020B0604020202020204" pitchFamily="34" charset="0"/>
                </a:rPr>
                <a:t>生物資源</a:t>
              </a:r>
              <a:endParaRPr lang="en-US" altLang="ja-JP" sz="800" b="1">
                <a:latin typeface="Arial" panose="020B0604020202020204" pitchFamily="34" charset="0"/>
              </a:endParaRPr>
            </a:p>
            <a:p>
              <a:pPr algn="ctr">
                <a:spcBef>
                  <a:spcPct val="0"/>
                </a:spcBef>
                <a:buFontTx/>
                <a:buNone/>
              </a:pPr>
              <a:r>
                <a:rPr lang="ja-JP" altLang="en-US" sz="800" b="1">
                  <a:latin typeface="Arial" panose="020B0604020202020204" pitchFamily="34" charset="0"/>
                </a:rPr>
                <a:t>学部棟</a:t>
              </a:r>
            </a:p>
          </p:txBody>
        </p:sp>
        <p:sp>
          <p:nvSpPr>
            <p:cNvPr id="17429" name="テキスト ボックス 77"/>
            <p:cNvSpPr txBox="1">
              <a:spLocks noChangeArrowheads="1"/>
            </p:cNvSpPr>
            <p:nvPr/>
          </p:nvSpPr>
          <p:spPr bwMode="auto">
            <a:xfrm>
              <a:off x="4860032" y="5260985"/>
              <a:ext cx="483072" cy="318924"/>
            </a:xfrm>
            <a:prstGeom prst="rect">
              <a:avLst/>
            </a:prstGeom>
            <a:solidFill>
              <a:schemeClr val="bg1"/>
            </a:solidFill>
            <a:ln w="19050">
              <a:solidFill>
                <a:schemeClr val="tx1"/>
              </a:solidFill>
              <a:miter lim="800000"/>
              <a:headEnd/>
              <a:tailEnd/>
            </a:ln>
          </p:spPr>
          <p:txBody>
            <a:bodyPr wrap="none" lIns="36000" tIns="36000" rIns="36000" bIns="36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800" b="1">
                  <a:latin typeface="Arial" panose="020B0604020202020204" pitchFamily="34" charset="0"/>
                </a:rPr>
                <a:t>三重大学</a:t>
              </a:r>
              <a:endParaRPr lang="en-US" altLang="ja-JP" sz="800" b="1">
                <a:latin typeface="Arial" panose="020B0604020202020204" pitchFamily="34" charset="0"/>
              </a:endParaRPr>
            </a:p>
            <a:p>
              <a:pPr algn="ctr">
                <a:spcBef>
                  <a:spcPct val="0"/>
                </a:spcBef>
                <a:buFontTx/>
                <a:buNone/>
              </a:pPr>
              <a:r>
                <a:rPr lang="ja-JP" altLang="en-US" sz="800" b="1">
                  <a:latin typeface="Arial" panose="020B0604020202020204" pitchFamily="34" charset="0"/>
                </a:rPr>
                <a:t>病院</a:t>
              </a:r>
            </a:p>
          </p:txBody>
        </p:sp>
        <p:sp>
          <p:nvSpPr>
            <p:cNvPr id="17430" name="テキスト ボックス 80"/>
            <p:cNvSpPr txBox="1">
              <a:spLocks noChangeArrowheads="1"/>
            </p:cNvSpPr>
            <p:nvPr/>
          </p:nvSpPr>
          <p:spPr bwMode="auto">
            <a:xfrm>
              <a:off x="6429078" y="5572269"/>
              <a:ext cx="688256" cy="195814"/>
            </a:xfrm>
            <a:prstGeom prst="rect">
              <a:avLst/>
            </a:prstGeom>
            <a:solidFill>
              <a:schemeClr val="bg1"/>
            </a:solidFill>
            <a:ln w="19050">
              <a:solidFill>
                <a:schemeClr val="tx1"/>
              </a:solidFill>
              <a:miter lim="800000"/>
              <a:headEnd/>
              <a:tailEnd/>
            </a:ln>
          </p:spPr>
          <p:txBody>
            <a:bodyPr wrap="none" lIns="36000" tIns="36000" rIns="36000" bIns="36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800" b="1">
                  <a:latin typeface="Arial" panose="020B0604020202020204" pitchFamily="34" charset="0"/>
                </a:rPr>
                <a:t>情報工学科棟</a:t>
              </a:r>
            </a:p>
          </p:txBody>
        </p:sp>
        <p:sp>
          <p:nvSpPr>
            <p:cNvPr id="17431" name="テキスト ボックス 81"/>
            <p:cNvSpPr txBox="1">
              <a:spLocks noChangeArrowheads="1"/>
            </p:cNvSpPr>
            <p:nvPr/>
          </p:nvSpPr>
          <p:spPr bwMode="auto">
            <a:xfrm>
              <a:off x="6200191" y="4202426"/>
              <a:ext cx="585664" cy="195814"/>
            </a:xfrm>
            <a:prstGeom prst="rect">
              <a:avLst/>
            </a:prstGeom>
            <a:solidFill>
              <a:schemeClr val="bg1"/>
            </a:solidFill>
            <a:ln w="19050">
              <a:solidFill>
                <a:schemeClr val="tx1"/>
              </a:solidFill>
              <a:miter lim="800000"/>
              <a:headEnd/>
              <a:tailEnd/>
            </a:ln>
          </p:spPr>
          <p:txBody>
            <a:bodyPr wrap="none" lIns="36000" tIns="36000" rIns="36000" bIns="36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800" b="1">
                  <a:latin typeface="Arial" panose="020B0604020202020204" pitchFamily="34" charset="0"/>
                </a:rPr>
                <a:t>第一体育館</a:t>
              </a:r>
            </a:p>
          </p:txBody>
        </p:sp>
      </p:gr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テンプレート">
      <a:majorFont>
        <a:latin typeface=""/>
        <a:ea typeface=""/>
        <a:cs typeface="ＭＳ ゴシック"/>
      </a:majorFont>
      <a:minorFont>
        <a:latin typeface=""/>
        <a:ea typeface=""/>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テンプレー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テンプレー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テンプレー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テンプレー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テンプレー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テンプレー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テンプレー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2713</TotalTime>
  <Words>650</Words>
  <Application>Microsoft Office PowerPoint</Application>
  <PresentationFormat>画面に合わせる (4:3)</PresentationFormat>
  <Paragraphs>197</Paragraphs>
  <Slides>14</Slides>
  <Notes>10</Notes>
  <HiddenSlides>0</HiddenSlides>
  <MMClips>0</MMClips>
  <ScaleCrop>false</ScaleCrop>
  <HeadingPairs>
    <vt:vector size="6" baseType="variant">
      <vt:variant>
        <vt:lpstr>使用されているフォント</vt:lpstr>
      </vt:variant>
      <vt:variant>
        <vt:i4>15</vt:i4>
      </vt:variant>
      <vt:variant>
        <vt:lpstr>テーマ</vt:lpstr>
      </vt:variant>
      <vt:variant>
        <vt:i4>2</vt:i4>
      </vt:variant>
      <vt:variant>
        <vt:lpstr>スライド タイトル</vt:lpstr>
      </vt:variant>
      <vt:variant>
        <vt:i4>14</vt:i4>
      </vt:variant>
    </vt:vector>
  </HeadingPairs>
  <TitlesOfParts>
    <vt:vector size="31" baseType="lpstr">
      <vt:lpstr>ＤＦＰ太丸ゴシック体</vt:lpstr>
      <vt:lpstr>HGP創英角ﾎﾟｯﾌﾟ体</vt:lpstr>
      <vt:lpstr>ＭＳ Ｐゴシック</vt:lpstr>
      <vt:lpstr>ＭＳ Ｐ明朝</vt:lpstr>
      <vt:lpstr>ＭＳ Ｐ明朝</vt:lpstr>
      <vt:lpstr>ＭＳ ゴシック</vt:lpstr>
      <vt:lpstr>Osaka</vt:lpstr>
      <vt:lpstr>中ゴシック体</vt:lpstr>
      <vt:lpstr>游ゴシック</vt:lpstr>
      <vt:lpstr>Arial</vt:lpstr>
      <vt:lpstr>Calibri</vt:lpstr>
      <vt:lpstr>Segoe UI</vt:lpstr>
      <vt:lpstr>Times</vt:lpstr>
      <vt:lpstr>Times New Roman</vt:lpstr>
      <vt:lpstr>Verdana</vt:lpstr>
      <vt:lpstr>Office テーマ</vt:lpstr>
      <vt:lpstr>3_テンプレート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三重大学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ochiai</dc:creator>
  <cp:lastModifiedBy>ochiai</cp:lastModifiedBy>
  <cp:revision>138</cp:revision>
  <cp:lastPrinted>2017-06-20T05:49:37Z</cp:lastPrinted>
  <dcterms:created xsi:type="dcterms:W3CDTF">2014-07-25T09:16:32Z</dcterms:created>
  <dcterms:modified xsi:type="dcterms:W3CDTF">2020-06-12T00:13:14Z</dcterms:modified>
</cp:coreProperties>
</file>